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C0766-DDBC-4DE9-A6ED-B97798F0AA6B}">
  <a:tblStyle styleId="{839C0766-DDBC-4DE9-A6ED-B97798F0AA6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53"/>
  </p:normalViewPr>
  <p:slideViewPr>
    <p:cSldViewPr snapToGrid="0">
      <p:cViewPr varScale="1">
        <p:scale>
          <a:sx n="151" d="100"/>
          <a:sy n="151" d="100"/>
        </p:scale>
        <p:origin x="6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c0950f11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ec0950f11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All of this supports a decision making process that I call Reductionist Analysis - splitting a problem into parts, building new models to solve each part and synthesizing the results.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Analytical bureaucracy works well for the bottom left of this chart, ie. when a problem is complicated and you have weeks, months, or years to solve 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ec0950f11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ec0950f11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But Reductionist Analysis is not suitable for the top left of this chart, for problems that are complex or chaotic. In this space, problems are usually solved through a process of Collaborative strategy, where large teams of people scan for useful information, loosely collaborating, building new models as they go.</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the preserve of Soft OR</a:t>
            </a:r>
            <a:endParaRPr/>
          </a:p>
          <a:p>
            <a:pPr marL="0" lvl="0" indent="0" algn="l" rtl="0">
              <a:spcBef>
                <a:spcPts val="0"/>
              </a:spcBef>
              <a:spcAft>
                <a:spcPts val="0"/>
              </a:spcAft>
              <a:buClr>
                <a:schemeClr val="dk1"/>
              </a:buClr>
              <a:buSzPts val="1100"/>
              <a:buFont typeface="Arial"/>
              <a:buNone/>
            </a:pPr>
            <a:r>
              <a:rPr lang="en-GB"/>
              <a:t>Russ Ackoff showed that people had optimised a subset of the problem, and they really believed their models</a:t>
            </a:r>
            <a:endParaRPr/>
          </a:p>
          <a:p>
            <a:pPr marL="0" lvl="0" indent="0" algn="l" rtl="0">
              <a:spcBef>
                <a:spcPts val="0"/>
              </a:spcBef>
              <a:spcAft>
                <a:spcPts val="0"/>
              </a:spcAft>
              <a:buClr>
                <a:schemeClr val="dk1"/>
              </a:buClr>
              <a:buSzPts val="1100"/>
              <a:buFont typeface="Arial"/>
              <a:buNone/>
            </a:pPr>
            <a:r>
              <a:rPr lang="en-GB"/>
              <a:t>Soft methods came in to work out what the question was and how best to solve the problem</a:t>
            </a:r>
            <a:endParaRPr/>
          </a:p>
          <a:p>
            <a:pPr marL="0" lvl="0" indent="0" algn="l" rtl="0">
              <a:spcBef>
                <a:spcPts val="0"/>
              </a:spcBef>
              <a:spcAft>
                <a:spcPts val="0"/>
              </a:spcAft>
              <a:buClr>
                <a:schemeClr val="dk1"/>
              </a:buClr>
              <a:buSzPts val="1100"/>
              <a:buFont typeface="Arial"/>
              <a:buNone/>
            </a:pPr>
            <a:r>
              <a:rPr lang="en-GB"/>
              <a:t>Using forms of opinions rather than quantitative measures and opinions change</a:t>
            </a:r>
            <a:endParaRPr/>
          </a:p>
          <a:p>
            <a:pPr marL="0" lvl="0" indent="0" algn="l" rtl="0">
              <a:spcBef>
                <a:spcPts val="0"/>
              </a:spcBef>
              <a:spcAft>
                <a:spcPts val="0"/>
              </a:spcAft>
              <a:buNone/>
            </a:pPr>
            <a:r>
              <a:rPr lang="en-GB"/>
              <a:t>Can have rigour within soft methods (PSMs) - helped think what was going on in order to move to a problem solving strategy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b7dcd24b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b7dcd24b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dk1"/>
                </a:solidFill>
              </a:rPr>
              <a:t>But neither of these approaches are suitable for decision making in warfare</a:t>
            </a:r>
            <a:endParaRPr>
              <a:solidFill>
                <a:schemeClr val="dk1"/>
              </a:solidFill>
            </a:endParaRPr>
          </a:p>
          <a:p>
            <a:pPr marL="0" lvl="0" indent="0" algn="l" rtl="0">
              <a:lnSpc>
                <a:spcPct val="115000"/>
              </a:lnSpc>
              <a:spcBef>
                <a:spcPts val="0"/>
              </a:spcBef>
              <a:spcAft>
                <a:spcPts val="0"/>
              </a:spcAft>
              <a:buNone/>
            </a:pPr>
            <a:r>
              <a:rPr lang="en-GB">
                <a:solidFill>
                  <a:schemeClr val="dk1"/>
                </a:solidFill>
              </a:rPr>
              <a:t>We need to get back to a deicsion making process I call Rapid Analysis and Planning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Cynefin, sometimes have to act.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Diagram, lit review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 are now at war again (some of us are already, others might well be soon) so we cannot be slow any more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We’ve got to get back to that place in WW2 where we are both fast and good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b7dcd24b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eb7dcd24b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dk1"/>
                </a:solidFill>
              </a:rPr>
              <a:t>We have developed Sketch to fill this gap</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Replicating the process that Cecil Gordon and his team went through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Making soft work rigorous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Building models collaboratively, people’s views on what might cause something else to happen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Israel / Hamas, zoom in on a bit of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Simplifying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C490 surrogate, visual analytics to show which things matter most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Post it notes, flipchart retained digitally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Translating conceptual models into calculable models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Star Wars - graphs to show numerical model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Heat flow?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Show layered model - same model, different lens to view it a different way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How long would it take you to do that? Translating from one language to another, it would be horrible. Excel to Python / C</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This is unique - multi methodology approach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We’re used to having models that do one thing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b7dcd24b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eb7dcd24b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a:solidFill>
                  <a:schemeClr val="dk1"/>
                </a:solidFill>
              </a:rPr>
              <a:t>Building models collaboratively, people’s views on what might cause something else to happen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Explain the background to this model and what it represents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Israel / Hamas, zoom in on a bit of it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Only took 20-30 minutes to build each model like this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Mention AI functions: OpenAI interface, Facilitate mode</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eb7dcd24b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eb7dcd24b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a:solidFill>
                  <a:schemeClr val="dk1"/>
                </a:solidFill>
              </a:rPr>
              <a:t>Building models collaboratively can be done with multiple people collaborating on building one model,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Or multiple layers in a model, each representing one person’s view, or one perspective - which then need to be merged afterwards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Sketch offers advanced functionality to view and converge multiple models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This example shows an overlay of two experts’ models of what Israel might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eb7dcd24b4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eb7dcd24b4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eb7dcd24b4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eb7dcd24b4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b7dcd24b4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eb7dcd24b4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eb7dcd24b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eb7dcd24b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a:solidFill>
                  <a:schemeClr val="dk1"/>
                </a:solidFill>
              </a:rPr>
              <a:t>Translating conceptual models into calculable models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Star Wars - graphs to show numerical model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Heat flow?</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f36279e1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f36279e1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In WW2, OR techniques and practitioners by necessity had to conduct rapid analysis of high consequence problems</a:t>
            </a:r>
            <a:endParaRPr dirty="0">
              <a:solidFill>
                <a:schemeClr val="dk1"/>
              </a:solidFill>
            </a:endParaRPr>
          </a:p>
          <a:p>
            <a:pPr marL="0" lvl="0" indent="457200" algn="l" rtl="0">
              <a:lnSpc>
                <a:spcPct val="115000"/>
              </a:lnSpc>
              <a:spcBef>
                <a:spcPts val="0"/>
              </a:spcBef>
              <a:spcAft>
                <a:spcPts val="0"/>
              </a:spcAft>
              <a:buClr>
                <a:schemeClr val="dk1"/>
              </a:buClr>
              <a:buSzPts val="1100"/>
              <a:buFont typeface="Arial"/>
              <a:buNone/>
            </a:pPr>
            <a:r>
              <a:rPr lang="en-GB" dirty="0">
                <a:solidFill>
                  <a:schemeClr val="dk1"/>
                </a:solidFill>
              </a:rPr>
              <a:t>- e.g. developing tactics for existing systems, often in only days, weeks or months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Introduce Patrick Blackett (or Goodeve?), work on U-Boats, convoys, Air Defence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Introduce RV Jones’ work on intelligence, countering the beams used to guide German aircraft to their targets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Explain his argument that systems were reverse engineered and countered by the Germans in about 3 months - driving real pace into the development of new systems and tactics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 we were at war. It worked fast and it went well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 It was very tactical</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Explain the scales on the diagram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x axis shows the main issue I am trying to highlight, the Urgency with which analysis needs to be completed, and its results put into action. This is something that we are going to need to reinvigorate.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y axis uses Dave Snowden’s </a:t>
            </a:r>
            <a:r>
              <a:rPr lang="en-GB" dirty="0" err="1">
                <a:solidFill>
                  <a:schemeClr val="dk1"/>
                </a:solidFill>
              </a:rPr>
              <a:t>Cynefin</a:t>
            </a:r>
            <a:r>
              <a:rPr lang="en-GB" dirty="0">
                <a:solidFill>
                  <a:schemeClr val="dk1"/>
                </a:solidFill>
              </a:rPr>
              <a:t> scale for Complexity as a proxy for a number of things: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Firstly, some systems are inherently hard to understand and control, due to their complexity:</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Multiple interacting parts (complexity)</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Humans as part of the system</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Adversarial behaviour</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Secondly, some systems have only been partially observed and/or are very new, creating uncertainty:</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Known unknowns</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Unknown unknowns</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Unknown knowns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eb7dcd24b4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eb7dcd24b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a:solidFill>
                  <a:schemeClr val="dk1"/>
                </a:solidFill>
              </a:rPr>
              <a:t>Translating conceptual models into calculable models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Star Wars - graphs to show numerical model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GB">
                <a:solidFill>
                  <a:schemeClr val="dk1"/>
                </a:solidFill>
              </a:rPr>
              <a:t>Heat flow?</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b7dcd24b4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b7dcd24b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eb7dcd24b4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eb7dcd24b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Something about Understand and Present modes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eb7dcd24b4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eb7dcd24b4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3b4ddd847885dcd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3b4ddd847885dcd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dk1"/>
                </a:solidFill>
              </a:rPr>
              <a:t>But neither of these approaches are suitable for decision making in warfare</a:t>
            </a:r>
            <a:endParaRPr>
              <a:solidFill>
                <a:schemeClr val="dk1"/>
              </a:solidFill>
            </a:endParaRPr>
          </a:p>
          <a:p>
            <a:pPr marL="0" lvl="0" indent="0" algn="l" rtl="0">
              <a:lnSpc>
                <a:spcPct val="115000"/>
              </a:lnSpc>
              <a:spcBef>
                <a:spcPts val="0"/>
              </a:spcBef>
              <a:spcAft>
                <a:spcPts val="0"/>
              </a:spcAft>
              <a:buNone/>
            </a:pPr>
            <a:r>
              <a:rPr lang="en-GB">
                <a:solidFill>
                  <a:schemeClr val="dk1"/>
                </a:solidFill>
              </a:rPr>
              <a:t>We need to get back to a deicsion making process I call Rapid Analysis and Planning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Cynefin, sometimes have to act.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Diagram, lit review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 are now at war again (some of us are already, others might well be soon) so we cannot be slow any more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We’ve got to get back to that place in WW2 where we are both fast and good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528aea36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b528aea3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528aea36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b528aea3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b7dcd24b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eb7dcd24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eb7dcd24b4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eb7dcd24b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b4451d29d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eb4451d29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ec0950f112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ec0950f11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a:solidFill>
                  <a:schemeClr val="dk1"/>
                </a:solidFill>
              </a:rPr>
              <a:t>Some work was a little slower to complete, for example work on the operational use of fleets of aircraft conducted by Cecil Gordon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Weeks, months and sometimes even years, but still analysis of Clear or Complicated problems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b4451d29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b4451d29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Cecil Gordon was an operational researcher working for Coastal Command</a:t>
            </a:r>
            <a:endParaRPr/>
          </a:p>
          <a:p>
            <a:pPr marL="0" lvl="0" indent="0" algn="l" rtl="0">
              <a:spcBef>
                <a:spcPts val="0"/>
              </a:spcBef>
              <a:spcAft>
                <a:spcPts val="0"/>
              </a:spcAft>
              <a:buNone/>
            </a:pPr>
            <a:r>
              <a:rPr lang="en-GB"/>
              <a:t>Not enough aircraft, reserved for bomber Command</a:t>
            </a:r>
            <a:endParaRPr/>
          </a:p>
          <a:p>
            <a:pPr marL="0" lvl="0" indent="0" algn="l" rtl="0">
              <a:spcBef>
                <a:spcPts val="0"/>
              </a:spcBef>
              <a:spcAft>
                <a:spcPts val="0"/>
              </a:spcAft>
              <a:buNone/>
            </a:pPr>
            <a:r>
              <a:rPr lang="en-GB"/>
              <a:t>Found a way to double the number of flying hours using simple algebra</a:t>
            </a:r>
            <a:endParaRPr/>
          </a:p>
          <a:p>
            <a:pPr marL="0" lvl="0" indent="0" algn="l" rtl="0">
              <a:spcBef>
                <a:spcPts val="0"/>
              </a:spcBef>
              <a:spcAft>
                <a:spcPts val="0"/>
              </a:spcAft>
              <a:buNone/>
            </a:pPr>
            <a:r>
              <a:rPr lang="en-GB"/>
              <a:t>Diagram shows cycle an aircraft goes through</a:t>
            </a:r>
            <a:endParaRPr/>
          </a:p>
          <a:p>
            <a:pPr marL="0" lvl="0" indent="0" algn="l" rtl="0">
              <a:spcBef>
                <a:spcPts val="0"/>
              </a:spcBef>
              <a:spcAft>
                <a:spcPts val="0"/>
              </a:spcAft>
              <a:buNone/>
            </a:pPr>
            <a:r>
              <a:rPr lang="en-GB"/>
              <a:t>Coastal Command had a target that 70-75% of their aircraft should be serviceable at any one time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b4451d29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b4451d2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Gordon realised that maximising servicability required minimising hours flown</a:t>
            </a:r>
            <a:endParaRPr/>
          </a:p>
          <a:p>
            <a:pPr marL="0" lvl="0" indent="0" algn="l" rtl="0">
              <a:spcBef>
                <a:spcPts val="0"/>
              </a:spcBef>
              <a:spcAft>
                <a:spcPts val="0"/>
              </a:spcAft>
              <a:buNone/>
            </a:pPr>
            <a:r>
              <a:rPr lang="en-GB"/>
              <a:t>The chart on the right shows this</a:t>
            </a:r>
            <a:endParaRPr/>
          </a:p>
          <a:p>
            <a:pPr marL="0" lvl="0" indent="0" algn="l" rtl="0">
              <a:spcBef>
                <a:spcPts val="0"/>
              </a:spcBef>
              <a:spcAft>
                <a:spcPts val="0"/>
              </a:spcAft>
              <a:buNone/>
            </a:pPr>
            <a:r>
              <a:rPr lang="en-GB"/>
              <a:t>He recommended a Fly when ready approach instead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b4451d29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eb4451d29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effects of Gordon’s approach are shown in this graph</a:t>
            </a:r>
            <a:endParaRPr/>
          </a:p>
          <a:p>
            <a:pPr marL="0" lvl="0" indent="0" algn="l" rtl="0">
              <a:spcBef>
                <a:spcPts val="0"/>
              </a:spcBef>
              <a:spcAft>
                <a:spcPts val="0"/>
              </a:spcAft>
              <a:buNone/>
            </a:pPr>
            <a:r>
              <a:rPr lang="en-GB"/>
              <a:t>He doubled the % of time aircraft were flying</a:t>
            </a:r>
            <a:endParaRPr/>
          </a:p>
          <a:p>
            <a:pPr marL="0" lvl="0" indent="0" algn="l" rtl="0">
              <a:spcBef>
                <a:spcPts val="0"/>
              </a:spcBef>
              <a:spcAft>
                <a:spcPts val="0"/>
              </a:spcAft>
              <a:buNone/>
            </a:pPr>
            <a:endParaRPr/>
          </a:p>
          <a:p>
            <a:pPr marL="0" lvl="0" indent="0" algn="l" rtl="0">
              <a:spcBef>
                <a:spcPts val="0"/>
              </a:spcBef>
              <a:spcAft>
                <a:spcPts val="0"/>
              </a:spcAft>
              <a:buNone/>
            </a:pPr>
            <a:r>
              <a:rPr lang="en-GB"/>
              <a:t>Looking back at Gordon’s work, he looked at the system, narrowed down the part of it that needed analytical attention, built a very simple theoretical model, clearly communicated it to decision makers and then tested it in an experiment using real aircraft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b7dcd24b4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b7dcd24b4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Since WW2, OR techniques and practitioners have switched their focus from rapid analysis of simple high consequence problems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to slower analysis of more complicated problems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E.g. for analysis of tactics, greater computing power = ability to study more variables, more complicated analysis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c0950f11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ec0950f11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And at the same time, analysis of operational use now needs to take into account far greater levels of interaction between systems = more complicated battlespace, complex too</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Operational use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bf611ec4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ebf611ec4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And analysis is now routinely used to support decisions on investment strategy across portfolios of numerous interacting systems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 optimising force structure for future operations is hugely complex and requires large amounts of analytical effort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Attempts to integrate analysis across multiple areas, creating interdependencies and time delays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More complicated analysis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Taking months or years to build models and data has become the norm, increasing stakeholders’ confidence, but slowing analysis and reducing OR’s ability to drive innovation into decisions.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When we stopped being at war we had the comfort of time, and we filled that with more detail / rigour so it got slow but still effective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Got more strategic questions which were much larger and much more complicated. Trying to build a complicated model of this got very difficult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a:blip r:embed="rId13">
            <a:alphaModFix/>
          </a:blip>
          <a:stretch>
            <a:fillRect/>
          </a:stretch>
        </p:blipFill>
        <p:spPr>
          <a:xfrm>
            <a:off x="8352525" y="102425"/>
            <a:ext cx="707050" cy="707050"/>
          </a:xfrm>
          <a:prstGeom prst="rect">
            <a:avLst/>
          </a:prstGeom>
          <a:noFill/>
          <a:ln>
            <a:noFill/>
          </a:ln>
        </p:spPr>
      </p:pic>
      <p:sp>
        <p:nvSpPr>
          <p:cNvPr id="10" name="Google Shape;10;p1"/>
          <p:cNvSpPr txBox="1"/>
          <p:nvPr/>
        </p:nvSpPr>
        <p:spPr>
          <a:xfrm>
            <a:off x="7710000" y="121925"/>
            <a:ext cx="921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FFF"/>
                </a:solidFill>
              </a:rPr>
              <a:t>cosimmetry</a:t>
            </a:r>
            <a:endParaRPr sz="900">
              <a:solidFill>
                <a:srgbClr val="FFFFFF"/>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8" y="1349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3300"/>
              <a:t>Bridging the gap between soft and hard OR for rapid military applications</a:t>
            </a:r>
            <a:endParaRPr sz="3300"/>
          </a:p>
          <a:p>
            <a:pPr marL="0" lvl="0" indent="0" algn="ctr" rtl="0">
              <a:spcBef>
                <a:spcPts val="0"/>
              </a:spcBef>
              <a:spcAft>
                <a:spcPts val="0"/>
              </a:spcAft>
              <a:buNone/>
            </a:pPr>
            <a:r>
              <a:rPr lang="en-GB" sz="2300"/>
              <a:t>ISMOR, 18th July 2024</a:t>
            </a:r>
            <a:endParaRPr sz="2300"/>
          </a:p>
        </p:txBody>
      </p:sp>
      <p:sp>
        <p:nvSpPr>
          <p:cNvPr id="57" name="Google Shape;57;p13"/>
          <p:cNvSpPr txBox="1">
            <a:spLocks noGrp="1"/>
          </p:cNvSpPr>
          <p:nvPr>
            <p:ph type="subTitle" idx="1"/>
          </p:nvPr>
        </p:nvSpPr>
        <p:spPr>
          <a:xfrm>
            <a:off x="311700" y="29865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GB">
                <a:solidFill>
                  <a:schemeClr val="dk1"/>
                </a:solidFill>
              </a:rPr>
              <a:t>Rob Solly FORS</a:t>
            </a:r>
            <a:endParaRPr>
              <a:solidFill>
                <a:schemeClr val="dk1"/>
              </a:solidFill>
            </a:endParaRPr>
          </a:p>
          <a:p>
            <a:pPr marL="0" lvl="0" indent="0" algn="ctr" rtl="0">
              <a:spcBef>
                <a:spcPts val="0"/>
              </a:spcBef>
              <a:spcAft>
                <a:spcPts val="0"/>
              </a:spcAft>
              <a:buNone/>
            </a:pPr>
            <a:r>
              <a:rPr lang="en-GB">
                <a:solidFill>
                  <a:schemeClr val="dk1"/>
                </a:solidFill>
              </a:rPr>
              <a:t>Cosimmetry</a:t>
            </a:r>
            <a:endParaRPr>
              <a:solidFill>
                <a:schemeClr val="dk1"/>
              </a:solidFill>
            </a:endParaRPr>
          </a:p>
        </p:txBody>
      </p:sp>
      <p:pic>
        <p:nvPicPr>
          <p:cNvPr id="58" name="Google Shape;58;p13"/>
          <p:cNvPicPr preferRelativeResize="0"/>
          <p:nvPr/>
        </p:nvPicPr>
        <p:blipFill rotWithShape="1">
          <a:blip r:embed="rId3">
            <a:alphaModFix amt="30000"/>
          </a:blip>
          <a:srcRect l="10394"/>
          <a:stretch/>
        </p:blipFill>
        <p:spPr>
          <a:xfrm>
            <a:off x="295542" y="1314100"/>
            <a:ext cx="8193548" cy="388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22"/>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10" name="Google Shape;210;p22"/>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211" name="Google Shape;211;p22"/>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212" name="Google Shape;212;p22"/>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22"/>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Hard OR supports a Reductionist approach to decisions</a:t>
            </a:r>
            <a:endParaRPr/>
          </a:p>
        </p:txBody>
      </p:sp>
      <p:sp>
        <p:nvSpPr>
          <p:cNvPr id="215" name="Google Shape;215;p22"/>
          <p:cNvSpPr/>
          <p:nvPr/>
        </p:nvSpPr>
        <p:spPr>
          <a:xfrm>
            <a:off x="2838548" y="2490682"/>
            <a:ext cx="14370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2"/>
          <p:cNvSpPr txBox="1"/>
          <p:nvPr/>
        </p:nvSpPr>
        <p:spPr>
          <a:xfrm>
            <a:off x="28209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217" name="Google Shape;217;p22"/>
          <p:cNvSpPr txBox="1"/>
          <p:nvPr/>
        </p:nvSpPr>
        <p:spPr>
          <a:xfrm>
            <a:off x="2331762" y="33022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218" name="Google Shape;218;p22"/>
          <p:cNvSpPr/>
          <p:nvPr/>
        </p:nvSpPr>
        <p:spPr>
          <a:xfrm>
            <a:off x="2347875" y="2340130"/>
            <a:ext cx="14496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2"/>
          <p:cNvSpPr/>
          <p:nvPr/>
        </p:nvSpPr>
        <p:spPr>
          <a:xfrm>
            <a:off x="1746900" y="1766250"/>
            <a:ext cx="1449600" cy="17292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2"/>
          <p:cNvSpPr txBox="1"/>
          <p:nvPr/>
        </p:nvSpPr>
        <p:spPr>
          <a:xfrm>
            <a:off x="1516860" y="3210359"/>
            <a:ext cx="187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Investment strategy</a:t>
            </a:r>
            <a:endParaRPr sz="1400" b="0" i="0" u="none" strike="noStrike" cap="none">
              <a:solidFill>
                <a:srgbClr val="FFFFFF"/>
              </a:solidFill>
              <a:latin typeface="Arial"/>
              <a:ea typeface="Arial"/>
              <a:cs typeface="Arial"/>
              <a:sym typeface="Arial"/>
            </a:endParaRPr>
          </a:p>
        </p:txBody>
      </p:sp>
      <p:pic>
        <p:nvPicPr>
          <p:cNvPr id="221" name="Google Shape;221;p22"/>
          <p:cNvPicPr preferRelativeResize="0"/>
          <p:nvPr/>
        </p:nvPicPr>
        <p:blipFill>
          <a:blip r:embed="rId3">
            <a:alphaModFix/>
          </a:blip>
          <a:stretch>
            <a:fillRect/>
          </a:stretch>
        </p:blipFill>
        <p:spPr>
          <a:xfrm>
            <a:off x="1837350" y="1804200"/>
            <a:ext cx="1257425" cy="1554651"/>
          </a:xfrm>
          <a:prstGeom prst="rect">
            <a:avLst/>
          </a:prstGeom>
          <a:noFill/>
          <a:ln>
            <a:noFill/>
          </a:ln>
        </p:spPr>
      </p:pic>
      <p:sp>
        <p:nvSpPr>
          <p:cNvPr id="222" name="Google Shape;222;p22"/>
          <p:cNvSpPr/>
          <p:nvPr/>
        </p:nvSpPr>
        <p:spPr>
          <a:xfrm>
            <a:off x="1746905" y="2571750"/>
            <a:ext cx="3531816" cy="2005020"/>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rgbClr val="FFFFFF"/>
                </a:solidFill>
              </a:rPr>
              <a:t>Reductionist Analysis - splitting problem into parts, building new models to solve each part and synthesising results</a:t>
            </a:r>
            <a:endParaRPr sz="12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27" name="Google Shape;227;p23"/>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28" name="Google Shape;228;p23"/>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229" name="Google Shape;229;p23"/>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230" name="Google Shape;230;p23"/>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23"/>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Soft OR supports a Collaborative Strategy approach</a:t>
            </a:r>
            <a:endParaRPr/>
          </a:p>
          <a:p>
            <a:pPr marL="0" lvl="0" indent="0" algn="l" rtl="0">
              <a:spcBef>
                <a:spcPts val="0"/>
              </a:spcBef>
              <a:spcAft>
                <a:spcPts val="0"/>
              </a:spcAft>
              <a:buNone/>
            </a:pPr>
            <a:endParaRPr/>
          </a:p>
        </p:txBody>
      </p:sp>
      <p:sp>
        <p:nvSpPr>
          <p:cNvPr id="233" name="Google Shape;233;p23"/>
          <p:cNvSpPr/>
          <p:nvPr/>
        </p:nvSpPr>
        <p:spPr>
          <a:xfrm>
            <a:off x="1746900" y="1766250"/>
            <a:ext cx="1449600" cy="17292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3"/>
          <p:cNvSpPr/>
          <p:nvPr/>
        </p:nvSpPr>
        <p:spPr>
          <a:xfrm>
            <a:off x="2347875" y="2340130"/>
            <a:ext cx="14496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3"/>
          <p:cNvSpPr txBox="1"/>
          <p:nvPr/>
        </p:nvSpPr>
        <p:spPr>
          <a:xfrm>
            <a:off x="2331762" y="33784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236" name="Google Shape;236;p23"/>
          <p:cNvSpPr/>
          <p:nvPr/>
        </p:nvSpPr>
        <p:spPr>
          <a:xfrm>
            <a:off x="2990948" y="2490682"/>
            <a:ext cx="14370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3"/>
          <p:cNvSpPr txBox="1"/>
          <p:nvPr/>
        </p:nvSpPr>
        <p:spPr>
          <a:xfrm>
            <a:off x="29733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238" name="Google Shape;238;p23"/>
          <p:cNvSpPr txBox="1"/>
          <p:nvPr/>
        </p:nvSpPr>
        <p:spPr>
          <a:xfrm>
            <a:off x="1516860" y="3210359"/>
            <a:ext cx="187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Investment strategy</a:t>
            </a:r>
            <a:endParaRPr sz="1400" b="0" i="0" u="none" strike="noStrike" cap="none">
              <a:solidFill>
                <a:srgbClr val="FFFFFF"/>
              </a:solidFill>
              <a:latin typeface="Arial"/>
              <a:ea typeface="Arial"/>
              <a:cs typeface="Arial"/>
              <a:sym typeface="Arial"/>
            </a:endParaRPr>
          </a:p>
        </p:txBody>
      </p:sp>
      <p:sp>
        <p:nvSpPr>
          <p:cNvPr id="239" name="Google Shape;239;p23"/>
          <p:cNvSpPr/>
          <p:nvPr/>
        </p:nvSpPr>
        <p:spPr>
          <a:xfrm>
            <a:off x="1746905" y="2571750"/>
            <a:ext cx="3531816" cy="2005020"/>
          </a:xfrm>
          <a:prstGeom prst="cloud">
            <a:avLst/>
          </a:prstGeom>
          <a:solidFill>
            <a:srgbClr val="CBA6FF"/>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chemeClr val="dk1"/>
                </a:solidFill>
              </a:rPr>
              <a:t>Reductionist Analysis</a:t>
            </a:r>
            <a:r>
              <a:rPr lang="en-GB" sz="1200" b="0" i="0" u="none" strike="noStrike" cap="none">
                <a:solidFill>
                  <a:srgbClr val="FFFFFF"/>
                </a:solidFill>
                <a:latin typeface="Arial"/>
                <a:ea typeface="Arial"/>
                <a:cs typeface="Arial"/>
                <a:sym typeface="Arial"/>
              </a:rPr>
              <a:t> -</a:t>
            </a:r>
            <a:r>
              <a:rPr lang="en-GB" sz="1200">
                <a:solidFill>
                  <a:srgbClr val="FFFFFF"/>
                </a:solidFill>
              </a:rPr>
              <a:t> splitting problem into parts, building new models to solve each part and synthesising results</a:t>
            </a:r>
            <a:endParaRPr sz="1200" b="0" i="0" u="none" strike="noStrike" cap="none">
              <a:solidFill>
                <a:srgbClr val="FFFFFF"/>
              </a:solidFill>
              <a:latin typeface="Arial"/>
              <a:ea typeface="Arial"/>
              <a:cs typeface="Arial"/>
              <a:sym typeface="Arial"/>
            </a:endParaRPr>
          </a:p>
        </p:txBody>
      </p:sp>
      <p:sp>
        <p:nvSpPr>
          <p:cNvPr id="240" name="Google Shape;240;p23"/>
          <p:cNvSpPr/>
          <p:nvPr/>
        </p:nvSpPr>
        <p:spPr>
          <a:xfrm>
            <a:off x="1409000" y="1352625"/>
            <a:ext cx="2400300" cy="1666872"/>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i="0" u="none" strike="noStrike" cap="none">
                <a:solidFill>
                  <a:srgbClr val="FFFFFF"/>
                </a:solidFill>
              </a:rPr>
              <a:t>Collaborative </a:t>
            </a:r>
            <a:r>
              <a:rPr lang="en-GB" sz="1200" b="1">
                <a:solidFill>
                  <a:srgbClr val="FFFFFF"/>
                </a:solidFill>
              </a:rPr>
              <a:t>S</a:t>
            </a:r>
            <a:r>
              <a:rPr lang="en-GB" sz="1200" b="1" i="0" u="none" strike="noStrike" cap="none">
                <a:solidFill>
                  <a:srgbClr val="FFFFFF"/>
                </a:solidFill>
              </a:rPr>
              <a:t>trategy</a:t>
            </a:r>
            <a:r>
              <a:rPr lang="en-GB" sz="1200" b="0" i="0" u="none" strike="noStrike" cap="none">
                <a:solidFill>
                  <a:srgbClr val="FFFFFF"/>
                </a:solidFill>
                <a:latin typeface="Arial"/>
                <a:ea typeface="Arial"/>
                <a:cs typeface="Arial"/>
                <a:sym typeface="Arial"/>
              </a:rPr>
              <a:t> - large teams of people scanning for useful information, loosely collaborating, building new models</a:t>
            </a:r>
            <a:endParaRPr sz="1200" b="0" i="0" u="none" strike="noStrike" cap="none">
              <a:solidFill>
                <a:srgbClr val="FFFFFF"/>
              </a:solidFill>
              <a:latin typeface="Arial"/>
              <a:ea typeface="Arial"/>
              <a:cs typeface="Arial"/>
              <a:sym typeface="Arial"/>
            </a:endParaRPr>
          </a:p>
        </p:txBody>
      </p:sp>
      <p:pic>
        <p:nvPicPr>
          <p:cNvPr id="241" name="Google Shape;241;p23"/>
          <p:cNvPicPr preferRelativeResize="0"/>
          <p:nvPr/>
        </p:nvPicPr>
        <p:blipFill>
          <a:blip r:embed="rId3">
            <a:alphaModFix/>
          </a:blip>
          <a:stretch>
            <a:fillRect/>
          </a:stretch>
        </p:blipFill>
        <p:spPr>
          <a:xfrm>
            <a:off x="5343550" y="963000"/>
            <a:ext cx="2797950" cy="19010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But now we need to get back to Rapid Analysis &amp; Planning</a:t>
            </a:r>
            <a:endParaRPr/>
          </a:p>
        </p:txBody>
      </p:sp>
      <p:graphicFrame>
        <p:nvGraphicFramePr>
          <p:cNvPr id="247" name="Google Shape;247;p24"/>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48" name="Google Shape;248;p24"/>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249" name="Google Shape;249;p24"/>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250" name="Google Shape;250;p24"/>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24"/>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24"/>
          <p:cNvSpPr/>
          <p:nvPr/>
        </p:nvSpPr>
        <p:spPr>
          <a:xfrm>
            <a:off x="1746900" y="1766250"/>
            <a:ext cx="1449600" cy="17292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4"/>
          <p:cNvSpPr/>
          <p:nvPr/>
        </p:nvSpPr>
        <p:spPr>
          <a:xfrm>
            <a:off x="2347875" y="2340130"/>
            <a:ext cx="14496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4"/>
          <p:cNvSpPr txBox="1"/>
          <p:nvPr/>
        </p:nvSpPr>
        <p:spPr>
          <a:xfrm>
            <a:off x="2331762" y="33784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255" name="Google Shape;255;p24"/>
          <p:cNvSpPr/>
          <p:nvPr/>
        </p:nvSpPr>
        <p:spPr>
          <a:xfrm>
            <a:off x="2990948" y="2490682"/>
            <a:ext cx="14370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4"/>
          <p:cNvSpPr txBox="1"/>
          <p:nvPr/>
        </p:nvSpPr>
        <p:spPr>
          <a:xfrm>
            <a:off x="29733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257" name="Google Shape;257;p24"/>
          <p:cNvSpPr txBox="1"/>
          <p:nvPr/>
        </p:nvSpPr>
        <p:spPr>
          <a:xfrm>
            <a:off x="1516860" y="3210359"/>
            <a:ext cx="187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Investment strategy</a:t>
            </a:r>
            <a:endParaRPr sz="1400" b="0" i="0" u="none" strike="noStrike" cap="none">
              <a:solidFill>
                <a:srgbClr val="FFFFFF"/>
              </a:solidFill>
              <a:latin typeface="Arial"/>
              <a:ea typeface="Arial"/>
              <a:cs typeface="Arial"/>
              <a:sym typeface="Arial"/>
            </a:endParaRPr>
          </a:p>
        </p:txBody>
      </p:sp>
      <p:sp>
        <p:nvSpPr>
          <p:cNvPr id="258" name="Google Shape;258;p24"/>
          <p:cNvSpPr/>
          <p:nvPr/>
        </p:nvSpPr>
        <p:spPr>
          <a:xfrm>
            <a:off x="1746905" y="2571750"/>
            <a:ext cx="3531816" cy="2005020"/>
          </a:xfrm>
          <a:prstGeom prst="cloud">
            <a:avLst/>
          </a:prstGeom>
          <a:solidFill>
            <a:srgbClr val="CBA6FF"/>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chemeClr val="dk1"/>
                </a:solidFill>
              </a:rPr>
              <a:t>Reductionist Analysis</a:t>
            </a:r>
            <a:r>
              <a:rPr lang="en-GB" sz="1200" b="0" i="0" u="none" strike="noStrike" cap="none">
                <a:solidFill>
                  <a:srgbClr val="FFFFFF"/>
                </a:solidFill>
                <a:latin typeface="Arial"/>
                <a:ea typeface="Arial"/>
                <a:cs typeface="Arial"/>
                <a:sym typeface="Arial"/>
              </a:rPr>
              <a:t> -</a:t>
            </a:r>
            <a:r>
              <a:rPr lang="en-GB" sz="1200">
                <a:solidFill>
                  <a:srgbClr val="FFFFFF"/>
                </a:solidFill>
              </a:rPr>
              <a:t> splitting problem into parts, building new models to solve each part and synthesising results</a:t>
            </a:r>
            <a:endParaRPr sz="1200" b="0" i="0" u="none" strike="noStrike" cap="none">
              <a:solidFill>
                <a:srgbClr val="FFFFFF"/>
              </a:solidFill>
              <a:latin typeface="Arial"/>
              <a:ea typeface="Arial"/>
              <a:cs typeface="Arial"/>
              <a:sym typeface="Arial"/>
            </a:endParaRPr>
          </a:p>
        </p:txBody>
      </p:sp>
      <p:sp>
        <p:nvSpPr>
          <p:cNvPr id="259" name="Google Shape;259;p24"/>
          <p:cNvSpPr/>
          <p:nvPr/>
        </p:nvSpPr>
        <p:spPr>
          <a:xfrm>
            <a:off x="1409000" y="1352625"/>
            <a:ext cx="2400300" cy="1666872"/>
          </a:xfrm>
          <a:prstGeom prst="cloud">
            <a:avLst/>
          </a:prstGeom>
          <a:solidFill>
            <a:srgbClr val="CBA6FF"/>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i="0" u="none" strike="noStrike" cap="none">
                <a:solidFill>
                  <a:srgbClr val="FFFFFF"/>
                </a:solidFill>
              </a:rPr>
              <a:t>Collaborative </a:t>
            </a:r>
            <a:r>
              <a:rPr lang="en-GB" sz="1200" b="1">
                <a:solidFill>
                  <a:srgbClr val="FFFFFF"/>
                </a:solidFill>
              </a:rPr>
              <a:t>S</a:t>
            </a:r>
            <a:r>
              <a:rPr lang="en-GB" sz="1200" b="1" i="0" u="none" strike="noStrike" cap="none">
                <a:solidFill>
                  <a:srgbClr val="FFFFFF"/>
                </a:solidFill>
              </a:rPr>
              <a:t>trategy</a:t>
            </a:r>
            <a:r>
              <a:rPr lang="en-GB" sz="1200" b="0" i="0" u="none" strike="noStrike" cap="none">
                <a:solidFill>
                  <a:srgbClr val="FFFFFF"/>
                </a:solidFill>
                <a:latin typeface="Arial"/>
                <a:ea typeface="Arial"/>
                <a:cs typeface="Arial"/>
                <a:sym typeface="Arial"/>
              </a:rPr>
              <a:t> - large teams of people scanning for useful information, loosely collaborating, building new models</a:t>
            </a:r>
            <a:endParaRPr sz="1200" b="0" i="0" u="none" strike="noStrike" cap="none">
              <a:solidFill>
                <a:srgbClr val="FFFFFF"/>
              </a:solidFill>
              <a:latin typeface="Arial"/>
              <a:ea typeface="Arial"/>
              <a:cs typeface="Arial"/>
              <a:sym typeface="Arial"/>
            </a:endParaRPr>
          </a:p>
        </p:txBody>
      </p:sp>
      <p:sp>
        <p:nvSpPr>
          <p:cNvPr id="260" name="Google Shape;260;p24"/>
          <p:cNvSpPr/>
          <p:nvPr/>
        </p:nvSpPr>
        <p:spPr>
          <a:xfrm>
            <a:off x="3422200" y="1716375"/>
            <a:ext cx="2531088" cy="1463292"/>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i="0" u="none" strike="noStrike" cap="none">
                <a:solidFill>
                  <a:srgbClr val="FFFFFF"/>
                </a:solidFill>
              </a:rPr>
              <a:t>Rapid </a:t>
            </a:r>
            <a:r>
              <a:rPr lang="en-GB" sz="1200" b="1">
                <a:solidFill>
                  <a:srgbClr val="FFFFFF"/>
                </a:solidFill>
              </a:rPr>
              <a:t>A</a:t>
            </a:r>
            <a:r>
              <a:rPr lang="en-GB" sz="1200" b="1" i="0" u="none" strike="noStrike" cap="none">
                <a:solidFill>
                  <a:srgbClr val="FFFFFF"/>
                </a:solidFill>
              </a:rPr>
              <a:t>nalysis &amp; </a:t>
            </a:r>
            <a:r>
              <a:rPr lang="en-GB" sz="1200" b="1">
                <a:solidFill>
                  <a:srgbClr val="FFFFFF"/>
                </a:solidFill>
              </a:rPr>
              <a:t>P</a:t>
            </a:r>
            <a:r>
              <a:rPr lang="en-GB" sz="1200" b="1" i="0" u="none" strike="noStrike" cap="none">
                <a:solidFill>
                  <a:srgbClr val="FFFFFF"/>
                </a:solidFill>
              </a:rPr>
              <a:t>lanning</a:t>
            </a:r>
            <a:r>
              <a:rPr lang="en-GB" sz="1200" b="0" i="0" u="none" strike="noStrike" cap="none">
                <a:solidFill>
                  <a:srgbClr val="FFFFFF"/>
                </a:solidFill>
                <a:latin typeface="Arial"/>
                <a:ea typeface="Arial"/>
                <a:cs typeface="Arial"/>
                <a:sym typeface="Arial"/>
              </a:rPr>
              <a:t> - a team of train</a:t>
            </a:r>
            <a:r>
              <a:rPr lang="en-GB" sz="1200">
                <a:solidFill>
                  <a:srgbClr val="FFFFFF"/>
                </a:solidFill>
              </a:rPr>
              <a:t>ed </a:t>
            </a:r>
            <a:r>
              <a:rPr lang="en-GB" sz="1200" b="0" i="0" u="none" strike="noStrike" cap="none">
                <a:solidFill>
                  <a:srgbClr val="FFFFFF"/>
                </a:solidFill>
                <a:latin typeface="Arial"/>
                <a:ea typeface="Arial"/>
                <a:cs typeface="Arial"/>
                <a:sym typeface="Arial"/>
              </a:rPr>
              <a:t>people collaborat</a:t>
            </a:r>
            <a:r>
              <a:rPr lang="en-GB" sz="1200">
                <a:solidFill>
                  <a:srgbClr val="FFFFFF"/>
                </a:solidFill>
              </a:rPr>
              <a:t>ing and rapidly developing</a:t>
            </a:r>
            <a:r>
              <a:rPr lang="en-GB" sz="1200" b="0" i="0" u="none" strike="noStrike" cap="none">
                <a:solidFill>
                  <a:srgbClr val="FFFFFF"/>
                </a:solidFill>
                <a:latin typeface="Arial"/>
                <a:ea typeface="Arial"/>
                <a:cs typeface="Arial"/>
                <a:sym typeface="Arial"/>
              </a:rPr>
              <a:t> models</a:t>
            </a:r>
            <a:endParaRPr sz="1200" b="0" i="0" u="none" strike="noStrike" cap="none">
              <a:solidFill>
                <a:srgbClr val="FFFFFF"/>
              </a:solidFill>
              <a:latin typeface="Arial"/>
              <a:ea typeface="Arial"/>
              <a:cs typeface="Arial"/>
              <a:sym typeface="Arial"/>
            </a:endParaRPr>
          </a:p>
        </p:txBody>
      </p:sp>
      <p:sp>
        <p:nvSpPr>
          <p:cNvPr id="261" name="Google Shape;261;p24"/>
          <p:cNvSpPr txBox="1">
            <a:spLocks noGrp="1"/>
          </p:cNvSpPr>
          <p:nvPr>
            <p:ph type="body" idx="4294967295"/>
          </p:nvPr>
        </p:nvSpPr>
        <p:spPr>
          <a:xfrm>
            <a:off x="6785400" y="1152475"/>
            <a:ext cx="204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500">
                <a:solidFill>
                  <a:schemeClr val="dk1"/>
                </a:solidFill>
              </a:rPr>
              <a:t>Rapid OR is still undertaken, but either in predictable situations where old models and data can be re-used, or using soft OR methods based on subjective judgements and limited robustness. </a:t>
            </a:r>
            <a:endParaRPr sz="1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Sketch is designed for Rapid Analysis &amp; Planning</a:t>
            </a:r>
            <a:endParaRPr/>
          </a:p>
        </p:txBody>
      </p:sp>
      <p:pic>
        <p:nvPicPr>
          <p:cNvPr id="267" name="Google Shape;267;p25"/>
          <p:cNvPicPr preferRelativeResize="0"/>
          <p:nvPr/>
        </p:nvPicPr>
        <p:blipFill rotWithShape="1">
          <a:blip r:embed="rId3">
            <a:alphaModFix/>
          </a:blip>
          <a:srcRect l="10394"/>
          <a:stretch/>
        </p:blipFill>
        <p:spPr>
          <a:xfrm>
            <a:off x="295542" y="856900"/>
            <a:ext cx="8193548" cy="388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Conceptual models: rapidly eliciting expert wisdom</a:t>
            </a:r>
            <a:endParaRPr/>
          </a:p>
        </p:txBody>
      </p:sp>
      <p:pic>
        <p:nvPicPr>
          <p:cNvPr id="273" name="Google Shape;273;p26"/>
          <p:cNvPicPr preferRelativeResize="0"/>
          <p:nvPr/>
        </p:nvPicPr>
        <p:blipFill rotWithShape="1">
          <a:blip r:embed="rId3">
            <a:alphaModFix/>
          </a:blip>
          <a:srcRect r="17149"/>
          <a:stretch/>
        </p:blipFill>
        <p:spPr>
          <a:xfrm>
            <a:off x="0" y="1047712"/>
            <a:ext cx="9144003" cy="40957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Converging conceptual models from multiple stakeholders</a:t>
            </a:r>
            <a:endParaRPr/>
          </a:p>
        </p:txBody>
      </p:sp>
      <p:pic>
        <p:nvPicPr>
          <p:cNvPr id="279" name="Google Shape;279;p27"/>
          <p:cNvPicPr preferRelativeResize="0"/>
          <p:nvPr/>
        </p:nvPicPr>
        <p:blipFill>
          <a:blip r:embed="rId3">
            <a:alphaModFix/>
          </a:blip>
          <a:stretch>
            <a:fillRect/>
          </a:stretch>
        </p:blipFill>
        <p:spPr>
          <a:xfrm>
            <a:off x="391074" y="1017725"/>
            <a:ext cx="3706160" cy="3820972"/>
          </a:xfrm>
          <a:prstGeom prst="rect">
            <a:avLst/>
          </a:prstGeom>
          <a:noFill/>
          <a:ln>
            <a:noFill/>
          </a:ln>
        </p:spPr>
      </p:pic>
      <p:sp>
        <p:nvSpPr>
          <p:cNvPr id="280" name="Google Shape;280;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GB"/>
              <a:t>Visually overlay models in layers made by different people or from different perspectives</a:t>
            </a:r>
            <a:endParaRPr/>
          </a:p>
          <a:p>
            <a:pPr marL="457200" lvl="0" indent="-317500" algn="l" rtl="0">
              <a:spcBef>
                <a:spcPts val="0"/>
              </a:spcBef>
              <a:spcAft>
                <a:spcPts val="0"/>
              </a:spcAft>
              <a:buSzPts val="1400"/>
              <a:buChar char="●"/>
            </a:pPr>
            <a:r>
              <a:rPr lang="en-GB"/>
              <a:t>Drag and drop to combine nodes, stitching together models in different layers</a:t>
            </a:r>
            <a:endParaRPr/>
          </a:p>
          <a:p>
            <a:pPr marL="457200" lvl="0" indent="-317500" algn="l" rtl="0">
              <a:spcBef>
                <a:spcPts val="0"/>
              </a:spcBef>
              <a:spcAft>
                <a:spcPts val="0"/>
              </a:spcAft>
              <a:buSzPts val="1400"/>
              <a:buChar char="●"/>
            </a:pPr>
            <a:r>
              <a:rPr lang="en-GB"/>
              <a:t>In-built AI searches for nodes with similar names and positions in the model</a:t>
            </a:r>
            <a:endParaRPr/>
          </a:p>
          <a:p>
            <a:pPr marL="457200" lvl="0" indent="-317500" algn="l" rtl="0">
              <a:spcBef>
                <a:spcPts val="0"/>
              </a:spcBef>
              <a:spcAft>
                <a:spcPts val="0"/>
              </a:spcAft>
              <a:buSzPts val="1400"/>
              <a:buChar char="●"/>
            </a:pPr>
            <a:r>
              <a:rPr lang="en-GB"/>
              <a:t>Merging nodes with free-form ontology is still mentally taxing!</a:t>
            </a:r>
            <a:endParaRPr/>
          </a:p>
          <a:p>
            <a:pPr marL="457200" lvl="0" indent="-317500" algn="l" rtl="0">
              <a:spcBef>
                <a:spcPts val="0"/>
              </a:spcBef>
              <a:spcAft>
                <a:spcPts val="0"/>
              </a:spcAft>
              <a:buSzPts val="1400"/>
              <a:buChar char="●"/>
            </a:pPr>
            <a:r>
              <a:rPr lang="en-GB"/>
              <a:t>User-defined ontology can make merging far simpler, but at the expense of freedom of model building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8"/>
          <p:cNvPicPr preferRelativeResize="0"/>
          <p:nvPr/>
        </p:nvPicPr>
        <p:blipFill rotWithShape="1">
          <a:blip r:embed="rId3">
            <a:alphaModFix/>
          </a:blip>
          <a:srcRect/>
          <a:stretch/>
        </p:blipFill>
        <p:spPr>
          <a:xfrm>
            <a:off x="-10850" y="319778"/>
            <a:ext cx="9143997" cy="4823721"/>
          </a:xfrm>
          <a:prstGeom prst="rect">
            <a:avLst/>
          </a:prstGeom>
          <a:noFill/>
          <a:ln>
            <a:noFill/>
          </a:ln>
        </p:spPr>
      </p:pic>
      <p:sp>
        <p:nvSpPr>
          <p:cNvPr id="286" name="Google Shape;286;p28"/>
          <p:cNvSpPr txBox="1">
            <a:spLocks noGrp="1"/>
          </p:cNvSpPr>
          <p:nvPr>
            <p:ph type="title"/>
          </p:nvPr>
        </p:nvSpPr>
        <p:spPr>
          <a:xfrm>
            <a:off x="311700" y="445025"/>
            <a:ext cx="8773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Converged models of one perspective from multiple experts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9"/>
          <p:cNvPicPr preferRelativeResize="0"/>
          <p:nvPr/>
        </p:nvPicPr>
        <p:blipFill>
          <a:blip r:embed="rId3">
            <a:alphaModFix/>
          </a:blip>
          <a:stretch>
            <a:fillRect/>
          </a:stretch>
        </p:blipFill>
        <p:spPr>
          <a:xfrm>
            <a:off x="0" y="308062"/>
            <a:ext cx="9144003" cy="4835438"/>
          </a:xfrm>
          <a:prstGeom prst="rect">
            <a:avLst/>
          </a:prstGeom>
          <a:noFill/>
          <a:ln>
            <a:noFill/>
          </a:ln>
        </p:spPr>
      </p:pic>
      <p:sp>
        <p:nvSpPr>
          <p:cNvPr id="292" name="Google Shape;29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Visual analytics to explore choices with conceptual models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0"/>
          <p:cNvPicPr preferRelativeResize="0"/>
          <p:nvPr/>
        </p:nvPicPr>
        <p:blipFill rotWithShape="1">
          <a:blip r:embed="rId3">
            <a:alphaModFix/>
          </a:blip>
          <a:srcRect t="5419"/>
          <a:stretch/>
        </p:blipFill>
        <p:spPr>
          <a:xfrm>
            <a:off x="152400" y="924525"/>
            <a:ext cx="8991601" cy="4218976"/>
          </a:xfrm>
          <a:prstGeom prst="rect">
            <a:avLst/>
          </a:prstGeom>
          <a:noFill/>
          <a:ln>
            <a:noFill/>
          </a:ln>
        </p:spPr>
      </p:pic>
      <p:sp>
        <p:nvSpPr>
          <p:cNvPr id="298" name="Google Shape;29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Exploring choices with competing perspectives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Translating conceptual models into calculable models</a:t>
            </a:r>
            <a:endParaRPr/>
          </a:p>
        </p:txBody>
      </p:sp>
      <p:pic>
        <p:nvPicPr>
          <p:cNvPr id="304" name="Google Shape;304;p31"/>
          <p:cNvPicPr preferRelativeResize="0"/>
          <p:nvPr/>
        </p:nvPicPr>
        <p:blipFill>
          <a:blip r:embed="rId3">
            <a:alphaModFix/>
          </a:blip>
          <a:stretch>
            <a:fillRect/>
          </a:stretch>
        </p:blipFill>
        <p:spPr>
          <a:xfrm>
            <a:off x="0" y="916400"/>
            <a:ext cx="7311713" cy="4227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aphicFrame>
        <p:nvGraphicFramePr>
          <p:cNvPr id="63" name="Google Shape;63;p14"/>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4" name="Google Shape;64;p14"/>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65" name="Google Shape;65;p14"/>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66" name="Google Shape;66;p14"/>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4"/>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OR’s birth in WW2 involved many rapid applications</a:t>
            </a:r>
            <a:endParaRPr sz="2400"/>
          </a:p>
        </p:txBody>
      </p:sp>
      <p:sp>
        <p:nvSpPr>
          <p:cNvPr id="69" name="Google Shape;69;p14"/>
          <p:cNvSpPr/>
          <p:nvPr/>
        </p:nvSpPr>
        <p:spPr>
          <a:xfrm>
            <a:off x="3371948" y="2795482"/>
            <a:ext cx="14370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txBox="1"/>
          <p:nvPr/>
        </p:nvSpPr>
        <p:spPr>
          <a:xfrm>
            <a:off x="3354399" y="3770781"/>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pic>
        <p:nvPicPr>
          <p:cNvPr id="71" name="Google Shape;71;p14"/>
          <p:cNvPicPr preferRelativeResize="0"/>
          <p:nvPr/>
        </p:nvPicPr>
        <p:blipFill>
          <a:blip r:embed="rId3">
            <a:alphaModFix/>
          </a:blip>
          <a:stretch>
            <a:fillRect/>
          </a:stretch>
        </p:blipFill>
        <p:spPr>
          <a:xfrm>
            <a:off x="3595675" y="941513"/>
            <a:ext cx="1038225" cy="1447800"/>
          </a:xfrm>
          <a:prstGeom prst="rect">
            <a:avLst/>
          </a:prstGeom>
          <a:noFill/>
          <a:ln>
            <a:noFill/>
          </a:ln>
        </p:spPr>
      </p:pic>
      <p:pic>
        <p:nvPicPr>
          <p:cNvPr id="72" name="Google Shape;72;p14"/>
          <p:cNvPicPr preferRelativeResize="0"/>
          <p:nvPr/>
        </p:nvPicPr>
        <p:blipFill>
          <a:blip r:embed="rId4">
            <a:alphaModFix/>
          </a:blip>
          <a:stretch>
            <a:fillRect/>
          </a:stretch>
        </p:blipFill>
        <p:spPr>
          <a:xfrm>
            <a:off x="3394625" y="2822330"/>
            <a:ext cx="1394926" cy="1035692"/>
          </a:xfrm>
          <a:prstGeom prst="rect">
            <a:avLst/>
          </a:prstGeom>
          <a:noFill/>
          <a:ln>
            <a:noFill/>
          </a:ln>
        </p:spPr>
      </p:pic>
      <p:sp>
        <p:nvSpPr>
          <p:cNvPr id="73" name="Google Shape;73;p14"/>
          <p:cNvSpPr txBox="1">
            <a:spLocks noGrp="1"/>
          </p:cNvSpPr>
          <p:nvPr>
            <p:ph type="body" idx="4294967295"/>
          </p:nvPr>
        </p:nvSpPr>
        <p:spPr>
          <a:xfrm>
            <a:off x="3485850" y="2299250"/>
            <a:ext cx="1257900" cy="40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200">
                <a:solidFill>
                  <a:schemeClr val="dk1"/>
                </a:solidFill>
              </a:rPr>
              <a:t>Patrick Blackett</a:t>
            </a:r>
            <a:endParaRPr sz="1200">
              <a:solidFill>
                <a:schemeClr val="dk1"/>
              </a:solidFill>
            </a:endParaRPr>
          </a:p>
        </p:txBody>
      </p:sp>
      <p:sp>
        <p:nvSpPr>
          <p:cNvPr id="74" name="Google Shape;74;p14"/>
          <p:cNvSpPr txBox="1">
            <a:spLocks noGrp="1"/>
          </p:cNvSpPr>
          <p:nvPr>
            <p:ph type="body" idx="4294967295"/>
          </p:nvPr>
        </p:nvSpPr>
        <p:spPr>
          <a:xfrm>
            <a:off x="4902613" y="2299250"/>
            <a:ext cx="1007400" cy="4002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200">
                <a:solidFill>
                  <a:schemeClr val="dk1"/>
                </a:solidFill>
              </a:rPr>
              <a:t>RV Jones</a:t>
            </a:r>
            <a:endParaRPr sz="1200">
              <a:solidFill>
                <a:schemeClr val="dk1"/>
              </a:solidFill>
            </a:endParaRPr>
          </a:p>
        </p:txBody>
      </p:sp>
      <p:pic>
        <p:nvPicPr>
          <p:cNvPr id="75" name="Google Shape;75;p14"/>
          <p:cNvPicPr preferRelativeResize="0"/>
          <p:nvPr/>
        </p:nvPicPr>
        <p:blipFill rotWithShape="1">
          <a:blip r:embed="rId5">
            <a:alphaModFix/>
          </a:blip>
          <a:srcRect l="5205" t="3090" r="13208" b="9113"/>
          <a:stretch/>
        </p:blipFill>
        <p:spPr>
          <a:xfrm>
            <a:off x="4973513" y="941525"/>
            <a:ext cx="865624" cy="144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Translating conceptual models into calculable models</a:t>
            </a:r>
            <a:endParaRPr/>
          </a:p>
        </p:txBody>
      </p:sp>
      <p:pic>
        <p:nvPicPr>
          <p:cNvPr id="310" name="Google Shape;310;p32"/>
          <p:cNvPicPr preferRelativeResize="0"/>
          <p:nvPr/>
        </p:nvPicPr>
        <p:blipFill>
          <a:blip r:embed="rId3">
            <a:alphaModFix/>
          </a:blip>
          <a:stretch>
            <a:fillRect/>
          </a:stretch>
        </p:blipFill>
        <p:spPr>
          <a:xfrm>
            <a:off x="0" y="916400"/>
            <a:ext cx="7311713" cy="4227099"/>
          </a:xfrm>
          <a:prstGeom prst="rect">
            <a:avLst/>
          </a:prstGeom>
          <a:noFill/>
          <a:ln>
            <a:noFill/>
          </a:ln>
        </p:spPr>
      </p:pic>
      <p:pic>
        <p:nvPicPr>
          <p:cNvPr id="311" name="Google Shape;311;p32"/>
          <p:cNvPicPr preferRelativeResize="0"/>
          <p:nvPr/>
        </p:nvPicPr>
        <p:blipFill>
          <a:blip r:embed="rId4">
            <a:alphaModFix/>
          </a:blip>
          <a:stretch>
            <a:fillRect/>
          </a:stretch>
        </p:blipFill>
        <p:spPr>
          <a:xfrm>
            <a:off x="677500" y="2693700"/>
            <a:ext cx="8389574" cy="2386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Other calculable modelling workflows</a:t>
            </a:r>
            <a:endParaRPr/>
          </a:p>
        </p:txBody>
      </p:sp>
      <p:pic>
        <p:nvPicPr>
          <p:cNvPr id="317" name="Google Shape;317;p33"/>
          <p:cNvPicPr preferRelativeResize="0"/>
          <p:nvPr/>
        </p:nvPicPr>
        <p:blipFill>
          <a:blip r:embed="rId3">
            <a:alphaModFix/>
          </a:blip>
          <a:stretch>
            <a:fillRect/>
          </a:stretch>
        </p:blipFill>
        <p:spPr>
          <a:xfrm>
            <a:off x="152400" y="1017725"/>
            <a:ext cx="3701350" cy="1517850"/>
          </a:xfrm>
          <a:prstGeom prst="rect">
            <a:avLst/>
          </a:prstGeom>
          <a:noFill/>
          <a:ln>
            <a:noFill/>
          </a:ln>
        </p:spPr>
      </p:pic>
      <p:sp>
        <p:nvSpPr>
          <p:cNvPr id="318" name="Google Shape;318;p33"/>
          <p:cNvSpPr txBox="1"/>
          <p:nvPr/>
        </p:nvSpPr>
        <p:spPr>
          <a:xfrm>
            <a:off x="4870125" y="2468150"/>
            <a:ext cx="33363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Time stepping simulation</a:t>
            </a:r>
            <a:endParaRPr sz="1800">
              <a:solidFill>
                <a:schemeClr val="dk1"/>
              </a:solidFill>
            </a:endParaRPr>
          </a:p>
        </p:txBody>
      </p:sp>
      <p:pic>
        <p:nvPicPr>
          <p:cNvPr id="319" name="Google Shape;319;p33"/>
          <p:cNvPicPr preferRelativeResize="0"/>
          <p:nvPr/>
        </p:nvPicPr>
        <p:blipFill>
          <a:blip r:embed="rId4">
            <a:alphaModFix/>
          </a:blip>
          <a:stretch>
            <a:fillRect/>
          </a:stretch>
        </p:blipFill>
        <p:spPr>
          <a:xfrm>
            <a:off x="4368288" y="934768"/>
            <a:ext cx="2795272" cy="1517850"/>
          </a:xfrm>
          <a:prstGeom prst="rect">
            <a:avLst/>
          </a:prstGeom>
          <a:noFill/>
          <a:ln>
            <a:noFill/>
          </a:ln>
        </p:spPr>
      </p:pic>
      <p:pic>
        <p:nvPicPr>
          <p:cNvPr id="320" name="Google Shape;320;p33"/>
          <p:cNvPicPr preferRelativeResize="0"/>
          <p:nvPr/>
        </p:nvPicPr>
        <p:blipFill>
          <a:blip r:embed="rId5">
            <a:alphaModFix/>
          </a:blip>
          <a:stretch>
            <a:fillRect/>
          </a:stretch>
        </p:blipFill>
        <p:spPr>
          <a:xfrm>
            <a:off x="7315400" y="832399"/>
            <a:ext cx="1475051" cy="1819225"/>
          </a:xfrm>
          <a:prstGeom prst="rect">
            <a:avLst/>
          </a:prstGeom>
          <a:noFill/>
          <a:ln>
            <a:noFill/>
          </a:ln>
        </p:spPr>
      </p:pic>
      <p:sp>
        <p:nvSpPr>
          <p:cNvPr id="321" name="Google Shape;321;p33"/>
          <p:cNvSpPr txBox="1"/>
          <p:nvPr/>
        </p:nvSpPr>
        <p:spPr>
          <a:xfrm>
            <a:off x="2777525" y="4518275"/>
            <a:ext cx="15402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Decision tree</a:t>
            </a:r>
            <a:endParaRPr sz="1800">
              <a:solidFill>
                <a:schemeClr val="dk1"/>
              </a:solidFill>
            </a:endParaRPr>
          </a:p>
        </p:txBody>
      </p:sp>
      <p:pic>
        <p:nvPicPr>
          <p:cNvPr id="322" name="Google Shape;322;p33"/>
          <p:cNvPicPr preferRelativeResize="0"/>
          <p:nvPr/>
        </p:nvPicPr>
        <p:blipFill>
          <a:blip r:embed="rId6">
            <a:alphaModFix/>
          </a:blip>
          <a:stretch>
            <a:fillRect/>
          </a:stretch>
        </p:blipFill>
        <p:spPr>
          <a:xfrm>
            <a:off x="152400" y="2972337"/>
            <a:ext cx="4215899" cy="2036094"/>
          </a:xfrm>
          <a:prstGeom prst="rect">
            <a:avLst/>
          </a:prstGeom>
          <a:noFill/>
          <a:ln>
            <a:noFill/>
          </a:ln>
        </p:spPr>
      </p:pic>
      <p:sp>
        <p:nvSpPr>
          <p:cNvPr id="323" name="Google Shape;323;p33"/>
          <p:cNvSpPr txBox="1"/>
          <p:nvPr/>
        </p:nvSpPr>
        <p:spPr>
          <a:xfrm>
            <a:off x="261550" y="2468150"/>
            <a:ext cx="31020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Probability aggregation</a:t>
            </a:r>
            <a:endParaRPr sz="1800">
              <a:solidFill>
                <a:schemeClr val="dk1"/>
              </a:solidFill>
            </a:endParaRPr>
          </a:p>
        </p:txBody>
      </p:sp>
      <p:pic>
        <p:nvPicPr>
          <p:cNvPr id="324" name="Google Shape;324;p33"/>
          <p:cNvPicPr preferRelativeResize="0"/>
          <p:nvPr/>
        </p:nvPicPr>
        <p:blipFill>
          <a:blip r:embed="rId7">
            <a:alphaModFix/>
          </a:blip>
          <a:stretch>
            <a:fillRect/>
          </a:stretch>
        </p:blipFill>
        <p:spPr>
          <a:xfrm>
            <a:off x="5394400" y="2919950"/>
            <a:ext cx="3164868" cy="2140576"/>
          </a:xfrm>
          <a:prstGeom prst="rect">
            <a:avLst/>
          </a:prstGeom>
          <a:noFill/>
          <a:ln>
            <a:noFill/>
          </a:ln>
        </p:spPr>
      </p:pic>
      <p:sp>
        <p:nvSpPr>
          <p:cNvPr id="325" name="Google Shape;325;p33"/>
          <p:cNvSpPr txBox="1"/>
          <p:nvPr/>
        </p:nvSpPr>
        <p:spPr>
          <a:xfrm>
            <a:off x="5045625" y="4485275"/>
            <a:ext cx="33363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Calculation</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Explaining the theory of change of proposed options</a:t>
            </a:r>
            <a:endParaRPr/>
          </a:p>
        </p:txBody>
      </p:sp>
      <p:sp>
        <p:nvSpPr>
          <p:cNvPr id="331" name="Google Shape;331;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Storytelling functions to explore and explain complex models and the findings of your analysis</a:t>
            </a:r>
            <a:endParaRPr/>
          </a:p>
          <a:p>
            <a:pPr marL="0" lvl="0" indent="0" algn="l" rtl="0">
              <a:spcBef>
                <a:spcPts val="1200"/>
              </a:spcBef>
              <a:spcAft>
                <a:spcPts val="1200"/>
              </a:spcAft>
              <a:buNone/>
            </a:pPr>
            <a:r>
              <a:rPr lang="en-GB"/>
              <a:t>AI positioning to understand relationships between similar concepts</a:t>
            </a:r>
            <a:endParaRPr/>
          </a:p>
        </p:txBody>
      </p:sp>
      <p:pic>
        <p:nvPicPr>
          <p:cNvPr id="332" name="Google Shape;332;p34"/>
          <p:cNvPicPr preferRelativeResize="0"/>
          <p:nvPr/>
        </p:nvPicPr>
        <p:blipFill>
          <a:blip r:embed="rId3">
            <a:alphaModFix/>
          </a:blip>
          <a:stretch>
            <a:fillRect/>
          </a:stretch>
        </p:blipFill>
        <p:spPr>
          <a:xfrm>
            <a:off x="152400" y="1170125"/>
            <a:ext cx="4527601" cy="32033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Enabling Rapid Analysis</a:t>
            </a:r>
            <a:endParaRPr/>
          </a:p>
        </p:txBody>
      </p:sp>
      <p:pic>
        <p:nvPicPr>
          <p:cNvPr id="338" name="Google Shape;338;p35"/>
          <p:cNvPicPr preferRelativeResize="0"/>
          <p:nvPr/>
        </p:nvPicPr>
        <p:blipFill rotWithShape="1">
          <a:blip r:embed="rId3">
            <a:alphaModFix/>
          </a:blip>
          <a:srcRect r="17149"/>
          <a:stretch/>
        </p:blipFill>
        <p:spPr>
          <a:xfrm>
            <a:off x="-10825" y="1410349"/>
            <a:ext cx="1906273" cy="853875"/>
          </a:xfrm>
          <a:prstGeom prst="rect">
            <a:avLst/>
          </a:prstGeom>
          <a:noFill/>
          <a:ln>
            <a:noFill/>
          </a:ln>
        </p:spPr>
      </p:pic>
      <p:sp>
        <p:nvSpPr>
          <p:cNvPr id="339" name="Google Shape;339;p35"/>
          <p:cNvSpPr txBox="1"/>
          <p:nvPr/>
        </p:nvSpPr>
        <p:spPr>
          <a:xfrm>
            <a:off x="261550" y="2620550"/>
            <a:ext cx="1540200" cy="10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Single conceptual model</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GB" sz="1800">
                <a:solidFill>
                  <a:schemeClr val="dk1"/>
                </a:solidFill>
              </a:rPr>
              <a:t>0.5 hours</a:t>
            </a:r>
            <a:endParaRPr sz="1800">
              <a:solidFill>
                <a:schemeClr val="dk1"/>
              </a:solidFill>
            </a:endParaRPr>
          </a:p>
        </p:txBody>
      </p:sp>
      <p:sp>
        <p:nvSpPr>
          <p:cNvPr id="340" name="Google Shape;340;p35"/>
          <p:cNvSpPr txBox="1"/>
          <p:nvPr/>
        </p:nvSpPr>
        <p:spPr>
          <a:xfrm>
            <a:off x="1709300" y="2620550"/>
            <a:ext cx="1540200" cy="10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Converging multiple conceptual models</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GB" sz="1800">
                <a:solidFill>
                  <a:schemeClr val="dk1"/>
                </a:solidFill>
              </a:rPr>
              <a:t>4 hours</a:t>
            </a:r>
            <a:endParaRPr sz="1800">
              <a:solidFill>
                <a:schemeClr val="dk1"/>
              </a:solidFill>
            </a:endParaRPr>
          </a:p>
        </p:txBody>
      </p:sp>
      <p:sp>
        <p:nvSpPr>
          <p:cNvPr id="341" name="Google Shape;341;p35"/>
          <p:cNvSpPr txBox="1"/>
          <p:nvPr/>
        </p:nvSpPr>
        <p:spPr>
          <a:xfrm>
            <a:off x="4870127" y="2674450"/>
            <a:ext cx="1791600" cy="10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Focus on key objectives and review option effectiveness</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GB" sz="1800">
                <a:solidFill>
                  <a:schemeClr val="dk1"/>
                </a:solidFill>
              </a:rPr>
              <a:t>2 hours</a:t>
            </a:r>
            <a:endParaRPr sz="1800">
              <a:solidFill>
                <a:schemeClr val="dk1"/>
              </a:solidFill>
            </a:endParaRPr>
          </a:p>
        </p:txBody>
      </p:sp>
      <p:sp>
        <p:nvSpPr>
          <p:cNvPr id="342" name="Google Shape;342;p35"/>
          <p:cNvSpPr txBox="1"/>
          <p:nvPr/>
        </p:nvSpPr>
        <p:spPr>
          <a:xfrm>
            <a:off x="6431102" y="2674450"/>
            <a:ext cx="1791600" cy="10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Translate to simple calculable model</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GB" sz="1800">
                <a:solidFill>
                  <a:schemeClr val="dk1"/>
                </a:solidFill>
              </a:rPr>
              <a:t>10 hours</a:t>
            </a:r>
            <a:endParaRPr sz="1800">
              <a:solidFill>
                <a:schemeClr val="dk1"/>
              </a:solidFill>
            </a:endParaRPr>
          </a:p>
        </p:txBody>
      </p:sp>
      <p:pic>
        <p:nvPicPr>
          <p:cNvPr id="343" name="Google Shape;343;p35"/>
          <p:cNvPicPr preferRelativeResize="0"/>
          <p:nvPr/>
        </p:nvPicPr>
        <p:blipFill>
          <a:blip r:embed="rId4">
            <a:alphaModFix/>
          </a:blip>
          <a:stretch>
            <a:fillRect/>
          </a:stretch>
        </p:blipFill>
        <p:spPr>
          <a:xfrm>
            <a:off x="6164486" y="1138913"/>
            <a:ext cx="1506058" cy="1414350"/>
          </a:xfrm>
          <a:prstGeom prst="rect">
            <a:avLst/>
          </a:prstGeom>
          <a:noFill/>
          <a:ln>
            <a:noFill/>
          </a:ln>
        </p:spPr>
      </p:pic>
      <p:pic>
        <p:nvPicPr>
          <p:cNvPr id="344" name="Google Shape;344;p35"/>
          <p:cNvPicPr preferRelativeResize="0"/>
          <p:nvPr/>
        </p:nvPicPr>
        <p:blipFill>
          <a:blip r:embed="rId5">
            <a:alphaModFix/>
          </a:blip>
          <a:stretch>
            <a:fillRect/>
          </a:stretch>
        </p:blipFill>
        <p:spPr>
          <a:xfrm>
            <a:off x="6393075" y="474500"/>
            <a:ext cx="1438225" cy="664425"/>
          </a:xfrm>
          <a:prstGeom prst="rect">
            <a:avLst/>
          </a:prstGeom>
          <a:noFill/>
          <a:ln>
            <a:noFill/>
          </a:ln>
        </p:spPr>
      </p:pic>
      <p:sp>
        <p:nvSpPr>
          <p:cNvPr id="345" name="Google Shape;345;p35"/>
          <p:cNvSpPr txBox="1"/>
          <p:nvPr/>
        </p:nvSpPr>
        <p:spPr>
          <a:xfrm>
            <a:off x="7720200" y="2674475"/>
            <a:ext cx="1438200" cy="10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Explain theory of change</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GB" sz="1800">
                <a:solidFill>
                  <a:schemeClr val="dk1"/>
                </a:solidFill>
              </a:rPr>
              <a:t>1 hour</a:t>
            </a:r>
            <a:endParaRPr sz="1800">
              <a:solidFill>
                <a:schemeClr val="dk1"/>
              </a:solidFill>
            </a:endParaRPr>
          </a:p>
        </p:txBody>
      </p:sp>
      <p:sp>
        <p:nvSpPr>
          <p:cNvPr id="346" name="Google Shape;346;p35"/>
          <p:cNvSpPr/>
          <p:nvPr/>
        </p:nvSpPr>
        <p:spPr>
          <a:xfrm>
            <a:off x="370500" y="4518725"/>
            <a:ext cx="4315200" cy="384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Rigorous Soft OR</a:t>
            </a:r>
            <a:endParaRPr/>
          </a:p>
        </p:txBody>
      </p:sp>
      <p:sp>
        <p:nvSpPr>
          <p:cNvPr id="347" name="Google Shape;347;p35"/>
          <p:cNvSpPr/>
          <p:nvPr/>
        </p:nvSpPr>
        <p:spPr>
          <a:xfrm>
            <a:off x="4691800" y="4518725"/>
            <a:ext cx="4315200" cy="384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Rapid Hard OR</a:t>
            </a:r>
            <a:endParaRPr/>
          </a:p>
        </p:txBody>
      </p:sp>
      <p:pic>
        <p:nvPicPr>
          <p:cNvPr id="348" name="Google Shape;348;p35"/>
          <p:cNvPicPr preferRelativeResize="0"/>
          <p:nvPr/>
        </p:nvPicPr>
        <p:blipFill>
          <a:blip r:embed="rId6">
            <a:alphaModFix/>
          </a:blip>
          <a:stretch>
            <a:fillRect/>
          </a:stretch>
        </p:blipFill>
        <p:spPr>
          <a:xfrm>
            <a:off x="3101151" y="2620550"/>
            <a:ext cx="1371844" cy="1414350"/>
          </a:xfrm>
          <a:prstGeom prst="rect">
            <a:avLst/>
          </a:prstGeom>
          <a:noFill/>
          <a:ln>
            <a:noFill/>
          </a:ln>
        </p:spPr>
      </p:pic>
      <p:pic>
        <p:nvPicPr>
          <p:cNvPr id="349" name="Google Shape;349;p35"/>
          <p:cNvPicPr preferRelativeResize="0"/>
          <p:nvPr/>
        </p:nvPicPr>
        <p:blipFill rotWithShape="1">
          <a:blip r:embed="rId7">
            <a:alphaModFix/>
          </a:blip>
          <a:srcRect/>
          <a:stretch/>
        </p:blipFill>
        <p:spPr>
          <a:xfrm>
            <a:off x="1918175" y="1343298"/>
            <a:ext cx="1906273" cy="1005614"/>
          </a:xfrm>
          <a:prstGeom prst="rect">
            <a:avLst/>
          </a:prstGeom>
          <a:noFill/>
          <a:ln>
            <a:noFill/>
          </a:ln>
        </p:spPr>
      </p:pic>
      <p:pic>
        <p:nvPicPr>
          <p:cNvPr id="350" name="Google Shape;350;p35"/>
          <p:cNvPicPr preferRelativeResize="0"/>
          <p:nvPr/>
        </p:nvPicPr>
        <p:blipFill>
          <a:blip r:embed="rId8">
            <a:alphaModFix/>
          </a:blip>
          <a:stretch>
            <a:fillRect/>
          </a:stretch>
        </p:blipFill>
        <p:spPr>
          <a:xfrm>
            <a:off x="4172637" y="1319438"/>
            <a:ext cx="1991839" cy="1053299"/>
          </a:xfrm>
          <a:prstGeom prst="rect">
            <a:avLst/>
          </a:prstGeom>
          <a:noFill/>
          <a:ln>
            <a:noFill/>
          </a:ln>
        </p:spPr>
      </p:pic>
      <p:pic>
        <p:nvPicPr>
          <p:cNvPr id="351" name="Google Shape;351;p35"/>
          <p:cNvPicPr preferRelativeResize="0"/>
          <p:nvPr/>
        </p:nvPicPr>
        <p:blipFill>
          <a:blip r:embed="rId9">
            <a:alphaModFix/>
          </a:blip>
          <a:stretch>
            <a:fillRect/>
          </a:stretch>
        </p:blipFill>
        <p:spPr>
          <a:xfrm>
            <a:off x="7831300" y="1246650"/>
            <a:ext cx="1206856" cy="8538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Sketch can help across the spectrum of analysis</a:t>
            </a:r>
            <a:endParaRPr/>
          </a:p>
        </p:txBody>
      </p:sp>
      <p:graphicFrame>
        <p:nvGraphicFramePr>
          <p:cNvPr id="357" name="Google Shape;357;p36"/>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358" name="Google Shape;358;p36"/>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359" name="Google Shape;359;p36"/>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360" name="Google Shape;360;p36"/>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36"/>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6"/>
          <p:cNvSpPr txBox="1"/>
          <p:nvPr/>
        </p:nvSpPr>
        <p:spPr>
          <a:xfrm>
            <a:off x="2331762" y="33784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363" name="Google Shape;363;p36"/>
          <p:cNvSpPr txBox="1"/>
          <p:nvPr/>
        </p:nvSpPr>
        <p:spPr>
          <a:xfrm>
            <a:off x="29733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364" name="Google Shape;364;p36"/>
          <p:cNvSpPr/>
          <p:nvPr/>
        </p:nvSpPr>
        <p:spPr>
          <a:xfrm>
            <a:off x="1746905" y="2571750"/>
            <a:ext cx="3531816" cy="2005020"/>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chemeClr val="dk1"/>
                </a:solidFill>
              </a:rPr>
              <a:t>Reductionist Analysis</a:t>
            </a:r>
            <a:r>
              <a:rPr lang="en-GB" sz="1200" b="1">
                <a:solidFill>
                  <a:srgbClr val="FFFFFF"/>
                </a:solidFill>
              </a:rPr>
              <a:t> </a:t>
            </a:r>
            <a:r>
              <a:rPr lang="en-GB" sz="1200">
                <a:solidFill>
                  <a:srgbClr val="FFFFFF"/>
                </a:solidFill>
              </a:rPr>
              <a:t>- rapid exploratory analysis to focus more detailed studies</a:t>
            </a:r>
            <a:endParaRPr sz="1200">
              <a:solidFill>
                <a:srgbClr val="FFFFFF"/>
              </a:solidFill>
            </a:endParaRPr>
          </a:p>
        </p:txBody>
      </p:sp>
      <p:sp>
        <p:nvSpPr>
          <p:cNvPr id="365" name="Google Shape;365;p36"/>
          <p:cNvSpPr/>
          <p:nvPr/>
        </p:nvSpPr>
        <p:spPr>
          <a:xfrm>
            <a:off x="1409000" y="1352625"/>
            <a:ext cx="2400300" cy="1666872"/>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a:solidFill>
                  <a:srgbClr val="FFFFFF"/>
                </a:solidFill>
              </a:rPr>
              <a:t>Collaborative Strategy</a:t>
            </a:r>
            <a:r>
              <a:rPr lang="en-GB" sz="1200">
                <a:solidFill>
                  <a:srgbClr val="FFFFFF"/>
                </a:solidFill>
              </a:rPr>
              <a:t> - collective intelligence and building shared objectives through collaborative conceptual modelling</a:t>
            </a:r>
            <a:endParaRPr sz="1200">
              <a:solidFill>
                <a:srgbClr val="FFFFFF"/>
              </a:solidFill>
            </a:endParaRPr>
          </a:p>
        </p:txBody>
      </p:sp>
      <p:sp>
        <p:nvSpPr>
          <p:cNvPr id="366" name="Google Shape;366;p36"/>
          <p:cNvSpPr/>
          <p:nvPr/>
        </p:nvSpPr>
        <p:spPr>
          <a:xfrm>
            <a:off x="3422200" y="1716375"/>
            <a:ext cx="2531088" cy="1463292"/>
          </a:xfrm>
          <a:prstGeom prst="cloud">
            <a:avLst/>
          </a:prstGeom>
          <a:solidFill>
            <a:srgbClr val="674EA7"/>
          </a:solidFill>
          <a:ln w="9525" cap="flat" cmpd="sng">
            <a:solidFill>
              <a:srgbClr val="303030"/>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1" i="0" u="none" strike="noStrike" cap="none">
                <a:solidFill>
                  <a:srgbClr val="FFFFFF"/>
                </a:solidFill>
              </a:rPr>
              <a:t>Rapid </a:t>
            </a:r>
            <a:r>
              <a:rPr lang="en-GB" sz="1200" b="1">
                <a:solidFill>
                  <a:srgbClr val="FFFFFF"/>
                </a:solidFill>
              </a:rPr>
              <a:t>A</a:t>
            </a:r>
            <a:r>
              <a:rPr lang="en-GB" sz="1200" b="1" i="0" u="none" strike="noStrike" cap="none">
                <a:solidFill>
                  <a:srgbClr val="FFFFFF"/>
                </a:solidFill>
              </a:rPr>
              <a:t>nalysis &amp; </a:t>
            </a:r>
            <a:r>
              <a:rPr lang="en-GB" sz="1200" b="1">
                <a:solidFill>
                  <a:srgbClr val="FFFFFF"/>
                </a:solidFill>
              </a:rPr>
              <a:t>P</a:t>
            </a:r>
            <a:r>
              <a:rPr lang="en-GB" sz="1200" b="1" i="0" u="none" strike="noStrike" cap="none">
                <a:solidFill>
                  <a:srgbClr val="FFFFFF"/>
                </a:solidFill>
              </a:rPr>
              <a:t>lanning</a:t>
            </a:r>
            <a:r>
              <a:rPr lang="en-GB" sz="1200" b="0" i="0" u="none" strike="noStrike" cap="none">
                <a:solidFill>
                  <a:srgbClr val="FFFFFF"/>
                </a:solidFill>
                <a:latin typeface="Arial"/>
                <a:ea typeface="Arial"/>
                <a:cs typeface="Arial"/>
                <a:sym typeface="Arial"/>
              </a:rPr>
              <a:t> - </a:t>
            </a:r>
            <a:r>
              <a:rPr lang="en-GB" sz="1200">
                <a:solidFill>
                  <a:schemeClr val="dk1"/>
                </a:solidFill>
              </a:rPr>
              <a:t>rapid understanding, development and assessment of plans by planners and analysts</a:t>
            </a:r>
            <a:endParaRPr sz="1200">
              <a:solidFill>
                <a:srgbClr val="FFFFFF"/>
              </a:solidFill>
            </a:endParaRPr>
          </a:p>
        </p:txBody>
      </p:sp>
      <p:sp>
        <p:nvSpPr>
          <p:cNvPr id="367" name="Google Shape;367;p36"/>
          <p:cNvSpPr txBox="1">
            <a:spLocks noGrp="1"/>
          </p:cNvSpPr>
          <p:nvPr>
            <p:ph type="body" idx="4294967295"/>
          </p:nvPr>
        </p:nvSpPr>
        <p:spPr>
          <a:xfrm>
            <a:off x="6785400" y="1152475"/>
            <a:ext cx="204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800">
                <a:solidFill>
                  <a:schemeClr val="dk1"/>
                </a:solidFill>
              </a:rPr>
              <a:t>Q&amp;A</a:t>
            </a:r>
            <a:endParaRPr sz="2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76"/>
        <p:cNvGrpSpPr/>
        <p:nvPr/>
      </p:nvGrpSpPr>
      <p:grpSpPr>
        <a:xfrm>
          <a:off x="0" y="0"/>
          <a:ext cx="0" cy="0"/>
          <a:chOff x="0" y="0"/>
          <a:chExt cx="0" cy="0"/>
        </a:xfrm>
      </p:grpSpPr>
      <p:sp>
        <p:nvSpPr>
          <p:cNvPr id="377" name="Google Shape;37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Abstract</a:t>
            </a:r>
            <a:endParaRPr/>
          </a:p>
        </p:txBody>
      </p:sp>
      <p:sp>
        <p:nvSpPr>
          <p:cNvPr id="378" name="Google Shape;378;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GB"/>
              <a:t>Since WW2, OR techniques and practitioners have switched their focus from rapid analysis of simple high consequence problems - e.g. developing tactics for existing systems - to slower analysis of more complicated problems - e.g. optimising force structure for future operations. Taking months or years to build models and data has become the norm, increasing stakeholders’ confidence, but slowing analysis and reducing OR’s ability to drive innovation into decisions. Rapid OR is still undertaken, but either in predictable situations where old models and data can be re-used, or using soft OR methods based on subjective judgements and limited robustness. </a:t>
            </a:r>
            <a:endParaRPr/>
          </a:p>
          <a:p>
            <a:pPr marL="0" lvl="0" indent="0" algn="l" rtl="0">
              <a:lnSpc>
                <a:spcPct val="100000"/>
              </a:lnSpc>
              <a:spcBef>
                <a:spcPts val="1000"/>
              </a:spcBef>
              <a:spcAft>
                <a:spcPts val="1000"/>
              </a:spcAft>
              <a:buNone/>
            </a:pPr>
            <a:r>
              <a:rPr lang="en-GB"/>
              <a:t>This presentation shows through examples from recent studies how Cosimmetry’s Sketch tool uniquely fills this gap using soft OR to rapidly capture expert knowledge into conceptual models, and AI-assistance helping users to translate these into calculable hard OR models for rapid, but broad and shallow analysis suitable for urgent, high consequence problems.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82"/>
        <p:cNvGrpSpPr/>
        <p:nvPr/>
      </p:nvGrpSpPr>
      <p:grpSpPr>
        <a:xfrm>
          <a:off x="0" y="0"/>
          <a:ext cx="0" cy="0"/>
          <a:chOff x="0" y="0"/>
          <a:chExt cx="0" cy="0"/>
        </a:xfrm>
      </p:grpSpPr>
      <p:sp>
        <p:nvSpPr>
          <p:cNvPr id="383" name="Google Shape;38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Converged models of competing perspectives</a:t>
            </a:r>
            <a:endParaRPr/>
          </a:p>
        </p:txBody>
      </p:sp>
      <p:pic>
        <p:nvPicPr>
          <p:cNvPr id="384" name="Google Shape;384;p39"/>
          <p:cNvPicPr preferRelativeResize="0"/>
          <p:nvPr/>
        </p:nvPicPr>
        <p:blipFill>
          <a:blip r:embed="rId3">
            <a:alphaModFix/>
          </a:blip>
          <a:stretch>
            <a:fillRect/>
          </a:stretch>
        </p:blipFill>
        <p:spPr>
          <a:xfrm>
            <a:off x="152400" y="1170125"/>
            <a:ext cx="8839204" cy="25032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Visual analytics to explore choices with conceptual models</a:t>
            </a:r>
            <a:endParaRPr/>
          </a:p>
        </p:txBody>
      </p:sp>
      <p:pic>
        <p:nvPicPr>
          <p:cNvPr id="390" name="Google Shape;390;p40"/>
          <p:cNvPicPr preferRelativeResize="0"/>
          <p:nvPr/>
        </p:nvPicPr>
        <p:blipFill>
          <a:blip r:embed="rId3">
            <a:alphaModFix/>
          </a:blip>
          <a:stretch>
            <a:fillRect/>
          </a:stretch>
        </p:blipFill>
        <p:spPr>
          <a:xfrm>
            <a:off x="152400" y="1170125"/>
            <a:ext cx="5643826" cy="382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cxnSp>
        <p:nvCxnSpPr>
          <p:cNvPr id="396" name="Google Shape;396;p41"/>
          <p:cNvCxnSpPr/>
          <p:nvPr/>
        </p:nvCxnSpPr>
        <p:spPr>
          <a:xfrm rot="10800000">
            <a:off x="600075" y="1142925"/>
            <a:ext cx="0" cy="3248100"/>
          </a:xfrm>
          <a:prstGeom prst="straightConnector1">
            <a:avLst/>
          </a:prstGeom>
          <a:noFill/>
          <a:ln w="9525" cap="flat" cmpd="sng">
            <a:solidFill>
              <a:schemeClr val="dk1"/>
            </a:solidFill>
            <a:prstDash val="solid"/>
            <a:round/>
            <a:headEnd type="none" w="med" len="med"/>
            <a:tailEnd type="triangle" w="med" len="med"/>
          </a:ln>
        </p:spPr>
      </p:cxnSp>
      <p:cxnSp>
        <p:nvCxnSpPr>
          <p:cNvPr id="397" name="Google Shape;397;p41"/>
          <p:cNvCxnSpPr/>
          <p:nvPr/>
        </p:nvCxnSpPr>
        <p:spPr>
          <a:xfrm>
            <a:off x="619125" y="4400550"/>
            <a:ext cx="7077000" cy="0"/>
          </a:xfrm>
          <a:prstGeom prst="straightConnector1">
            <a:avLst/>
          </a:prstGeom>
          <a:noFill/>
          <a:ln w="9525" cap="flat" cmpd="sng">
            <a:solidFill>
              <a:schemeClr val="dk1"/>
            </a:solidFill>
            <a:prstDash val="solid"/>
            <a:round/>
            <a:headEnd type="none" w="med" len="med"/>
            <a:tailEnd type="triangle" w="med" len="med"/>
          </a:ln>
        </p:spPr>
      </p:cxnSp>
      <p:sp>
        <p:nvSpPr>
          <p:cNvPr id="398" name="Google Shape;398;p41"/>
          <p:cNvSpPr/>
          <p:nvPr/>
        </p:nvSpPr>
        <p:spPr>
          <a:xfrm>
            <a:off x="733425" y="2428875"/>
            <a:ext cx="6486525" cy="1933577"/>
          </a:xfrm>
          <a:custGeom>
            <a:avLst/>
            <a:gdLst/>
            <a:ahLst/>
            <a:cxnLst/>
            <a:rect l="l" t="t" r="r" b="b"/>
            <a:pathLst>
              <a:path w="259461" h="124206" extrusionOk="0">
                <a:moveTo>
                  <a:pt x="0" y="0"/>
                </a:moveTo>
                <a:cubicBezTo>
                  <a:pt x="6477" y="13335"/>
                  <a:pt x="20447" y="60960"/>
                  <a:pt x="38862" y="80010"/>
                </a:cubicBezTo>
                <a:cubicBezTo>
                  <a:pt x="57277" y="99060"/>
                  <a:pt x="73724" y="106934"/>
                  <a:pt x="110490" y="114300"/>
                </a:cubicBezTo>
                <a:cubicBezTo>
                  <a:pt x="147257" y="121666"/>
                  <a:pt x="234633" y="122555"/>
                  <a:pt x="259461" y="124206"/>
                </a:cubicBezTo>
              </a:path>
            </a:pathLst>
          </a:custGeom>
          <a:noFill/>
          <a:ln w="28575" cap="flat" cmpd="sng">
            <a:solidFill>
              <a:schemeClr val="accent5"/>
            </a:solidFill>
            <a:prstDash val="solid"/>
            <a:round/>
            <a:headEnd type="none" w="med" len="med"/>
            <a:tailEnd type="none" w="med" len="med"/>
          </a:ln>
        </p:spPr>
        <p:txBody>
          <a:bodyPr/>
          <a:lstStyle/>
          <a:p>
            <a:endParaRPr lang="en-US"/>
          </a:p>
        </p:txBody>
      </p:sp>
      <p:sp>
        <p:nvSpPr>
          <p:cNvPr id="399" name="Google Shape;399;p41"/>
          <p:cNvSpPr/>
          <p:nvPr/>
        </p:nvSpPr>
        <p:spPr>
          <a:xfrm>
            <a:off x="885850" y="1166100"/>
            <a:ext cx="5610200" cy="3120050"/>
          </a:xfrm>
          <a:custGeom>
            <a:avLst/>
            <a:gdLst/>
            <a:ahLst/>
            <a:cxnLst/>
            <a:rect l="l" t="t" r="r" b="b"/>
            <a:pathLst>
              <a:path w="224408" h="124802" extrusionOk="0">
                <a:moveTo>
                  <a:pt x="224408" y="0"/>
                </a:moveTo>
                <a:cubicBezTo>
                  <a:pt x="215391" y="13372"/>
                  <a:pt x="190118" y="60889"/>
                  <a:pt x="170306" y="80229"/>
                </a:cubicBezTo>
                <a:cubicBezTo>
                  <a:pt x="150494" y="99570"/>
                  <a:pt x="133920" y="108614"/>
                  <a:pt x="105536" y="116043"/>
                </a:cubicBezTo>
                <a:cubicBezTo>
                  <a:pt x="77152" y="123472"/>
                  <a:pt x="17589" y="123342"/>
                  <a:pt x="0" y="124802"/>
                </a:cubicBezTo>
              </a:path>
            </a:pathLst>
          </a:custGeom>
          <a:noFill/>
          <a:ln w="28575" cap="flat" cmpd="sng">
            <a:solidFill>
              <a:schemeClr val="accent5"/>
            </a:solidFill>
            <a:prstDash val="solid"/>
            <a:round/>
            <a:headEnd type="none" w="med" len="med"/>
            <a:tailEnd type="none" w="med" len="med"/>
          </a:ln>
        </p:spPr>
        <p:txBody>
          <a:bodyPr/>
          <a:lstStyle/>
          <a:p>
            <a:endParaRPr lang="en-US"/>
          </a:p>
        </p:txBody>
      </p:sp>
      <p:sp>
        <p:nvSpPr>
          <p:cNvPr id="400" name="Google Shape;400;p41"/>
          <p:cNvSpPr/>
          <p:nvPr/>
        </p:nvSpPr>
        <p:spPr>
          <a:xfrm>
            <a:off x="733425" y="1095375"/>
            <a:ext cx="5210175" cy="2584750"/>
          </a:xfrm>
          <a:custGeom>
            <a:avLst/>
            <a:gdLst/>
            <a:ahLst/>
            <a:cxnLst/>
            <a:rect l="l" t="t" r="r" b="b"/>
            <a:pathLst>
              <a:path w="208407" h="103390" extrusionOk="0">
                <a:moveTo>
                  <a:pt x="0" y="47244"/>
                </a:moveTo>
                <a:cubicBezTo>
                  <a:pt x="7747" y="55626"/>
                  <a:pt x="23559" y="90170"/>
                  <a:pt x="46482" y="97536"/>
                </a:cubicBezTo>
                <a:cubicBezTo>
                  <a:pt x="69406" y="104902"/>
                  <a:pt x="110554" y="107696"/>
                  <a:pt x="137541" y="91440"/>
                </a:cubicBezTo>
                <a:cubicBezTo>
                  <a:pt x="164529" y="75184"/>
                  <a:pt x="196596" y="15240"/>
                  <a:pt x="208407" y="0"/>
                </a:cubicBezTo>
              </a:path>
            </a:pathLst>
          </a:custGeom>
          <a:noFill/>
          <a:ln w="28575" cap="flat" cmpd="sng">
            <a:solidFill>
              <a:schemeClr val="accent5"/>
            </a:solidFill>
            <a:prstDash val="solid"/>
            <a:round/>
            <a:headEnd type="none" w="med" len="med"/>
            <a:tailEnd type="none" w="med" len="med"/>
          </a:ln>
        </p:spPr>
        <p:txBody>
          <a:bodyPr/>
          <a:lstStyle/>
          <a:p>
            <a:endParaRPr lang="en-US"/>
          </a:p>
        </p:txBody>
      </p:sp>
      <p:sp>
        <p:nvSpPr>
          <p:cNvPr id="401" name="Google Shape;401;p41"/>
          <p:cNvSpPr txBox="1"/>
          <p:nvPr/>
        </p:nvSpPr>
        <p:spPr>
          <a:xfrm rot="-5400000">
            <a:off x="-135150" y="2143125"/>
            <a:ext cx="1343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Uncertainty</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402" name="Google Shape;402;p41"/>
          <p:cNvSpPr txBox="1"/>
          <p:nvPr/>
        </p:nvSpPr>
        <p:spPr>
          <a:xfrm>
            <a:off x="2886225" y="44385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Model fidelity / detail</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403" name="Google Shape;403;p41"/>
          <p:cNvSpPr txBox="1"/>
          <p:nvPr/>
        </p:nvSpPr>
        <p:spPr>
          <a:xfrm>
            <a:off x="6144000" y="4561800"/>
            <a:ext cx="30000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rgbClr val="FFFFFF"/>
                </a:solidFill>
              </a:rPr>
              <a:t>Figure modified from Leinweber, D. (1979).</a:t>
            </a:r>
            <a:endParaRPr sz="1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80" name="Google Shape;80;p15"/>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1" name="Google Shape;81;p15"/>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82" name="Google Shape;82;p15"/>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83" name="Google Shape;83;p15"/>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5"/>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OR’s birth in WW2 involved many rapid applications</a:t>
            </a:r>
            <a:endParaRPr sz="2400"/>
          </a:p>
        </p:txBody>
      </p:sp>
      <p:pic>
        <p:nvPicPr>
          <p:cNvPr id="86" name="Google Shape;86;p15"/>
          <p:cNvPicPr preferRelativeResize="0"/>
          <p:nvPr/>
        </p:nvPicPr>
        <p:blipFill rotWithShape="1">
          <a:blip r:embed="rId3">
            <a:alphaModFix/>
          </a:blip>
          <a:srcRect l="2777" t="2724" r="6445" b="5237"/>
          <a:stretch/>
        </p:blipFill>
        <p:spPr>
          <a:xfrm>
            <a:off x="2929600" y="963000"/>
            <a:ext cx="1038225" cy="1409421"/>
          </a:xfrm>
          <a:prstGeom prst="rect">
            <a:avLst/>
          </a:prstGeom>
          <a:noFill/>
          <a:ln>
            <a:noFill/>
          </a:ln>
        </p:spPr>
      </p:pic>
      <p:pic>
        <p:nvPicPr>
          <p:cNvPr id="87" name="Google Shape;87;p15"/>
          <p:cNvPicPr preferRelativeResize="0"/>
          <p:nvPr/>
        </p:nvPicPr>
        <p:blipFill>
          <a:blip r:embed="rId4">
            <a:alphaModFix/>
          </a:blip>
          <a:stretch>
            <a:fillRect/>
          </a:stretch>
        </p:blipFill>
        <p:spPr>
          <a:xfrm>
            <a:off x="2733625" y="2799950"/>
            <a:ext cx="1449600" cy="1144850"/>
          </a:xfrm>
          <a:prstGeom prst="rect">
            <a:avLst/>
          </a:prstGeom>
          <a:noFill/>
          <a:ln>
            <a:noFill/>
          </a:ln>
        </p:spPr>
      </p:pic>
      <p:sp>
        <p:nvSpPr>
          <p:cNvPr id="88" name="Google Shape;88;p15"/>
          <p:cNvSpPr txBox="1">
            <a:spLocks noGrp="1"/>
          </p:cNvSpPr>
          <p:nvPr>
            <p:ph type="body" idx="4294967295"/>
          </p:nvPr>
        </p:nvSpPr>
        <p:spPr>
          <a:xfrm>
            <a:off x="2843725" y="2299250"/>
            <a:ext cx="1109700" cy="40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200">
                <a:solidFill>
                  <a:schemeClr val="dk1"/>
                </a:solidFill>
              </a:rPr>
              <a:t>Cecil Gordon</a:t>
            </a:r>
            <a:endParaRPr sz="1200">
              <a:solidFill>
                <a:schemeClr val="dk1"/>
              </a:solidFill>
            </a:endParaRPr>
          </a:p>
        </p:txBody>
      </p:sp>
      <p:sp>
        <p:nvSpPr>
          <p:cNvPr id="89" name="Google Shape;89;p15"/>
          <p:cNvSpPr txBox="1"/>
          <p:nvPr/>
        </p:nvSpPr>
        <p:spPr>
          <a:xfrm>
            <a:off x="2712762" y="37594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90" name="Google Shape;90;p15"/>
          <p:cNvSpPr/>
          <p:nvPr/>
        </p:nvSpPr>
        <p:spPr>
          <a:xfrm>
            <a:off x="2728875" y="2797330"/>
            <a:ext cx="14496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4359100" y="1119175"/>
            <a:ext cx="4324350" cy="2905125"/>
          </a:xfrm>
          <a:prstGeom prst="rect">
            <a:avLst/>
          </a:prstGeom>
          <a:noFill/>
          <a:ln>
            <a:noFill/>
          </a:ln>
        </p:spPr>
      </p:pic>
      <p:sp>
        <p:nvSpPr>
          <p:cNvPr id="96" name="Google Shape;9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a:t>Cecil Gordon: doubling RAF flying hours with simple algebra</a:t>
            </a:r>
            <a:endParaRPr sz="2420"/>
          </a:p>
        </p:txBody>
      </p:sp>
      <p:sp>
        <p:nvSpPr>
          <p:cNvPr id="97" name="Google Shape;97;p16"/>
          <p:cNvSpPr/>
          <p:nvPr/>
        </p:nvSpPr>
        <p:spPr>
          <a:xfrm>
            <a:off x="4198250" y="2143125"/>
            <a:ext cx="2908200" cy="201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6"/>
          <p:cNvSpPr txBox="1"/>
          <p:nvPr/>
        </p:nvSpPr>
        <p:spPr>
          <a:xfrm>
            <a:off x="4143375" y="3114525"/>
            <a:ext cx="1848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Coastal Command’s target: 70-75% serviceability</a:t>
            </a: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99" name="Google Shape;99;p16"/>
          <p:cNvPicPr preferRelativeResize="0"/>
          <p:nvPr/>
        </p:nvPicPr>
        <p:blipFill>
          <a:blip r:embed="rId4">
            <a:alphaModFix/>
          </a:blip>
          <a:stretch>
            <a:fillRect/>
          </a:stretch>
        </p:blipFill>
        <p:spPr>
          <a:xfrm>
            <a:off x="1666075" y="1162463"/>
            <a:ext cx="1714500" cy="2295525"/>
          </a:xfrm>
          <a:prstGeom prst="rect">
            <a:avLst/>
          </a:prstGeom>
          <a:noFill/>
          <a:ln>
            <a:noFill/>
          </a:ln>
        </p:spPr>
      </p:pic>
      <p:pic>
        <p:nvPicPr>
          <p:cNvPr id="100" name="Google Shape;100;p16"/>
          <p:cNvPicPr preferRelativeResize="0"/>
          <p:nvPr/>
        </p:nvPicPr>
        <p:blipFill>
          <a:blip r:embed="rId5">
            <a:alphaModFix/>
          </a:blip>
          <a:stretch>
            <a:fillRect/>
          </a:stretch>
        </p:blipFill>
        <p:spPr>
          <a:xfrm>
            <a:off x="1765200" y="3610388"/>
            <a:ext cx="1371600" cy="10209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a:t>Cecil Gordon: doubling RAF flying hours with simple algebra</a:t>
            </a:r>
            <a:endParaRPr sz="2400"/>
          </a:p>
        </p:txBody>
      </p:sp>
      <p:sp>
        <p:nvSpPr>
          <p:cNvPr id="106" name="Google Shape;106;p17"/>
          <p:cNvSpPr txBox="1">
            <a:spLocks noGrp="1"/>
          </p:cNvSpPr>
          <p:nvPr>
            <p:ph type="body" idx="1"/>
          </p:nvPr>
        </p:nvSpPr>
        <p:spPr>
          <a:xfrm>
            <a:off x="311700" y="1152475"/>
            <a:ext cx="2507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Recommendation from theory: </a:t>
            </a:r>
            <a:endParaRPr/>
          </a:p>
          <a:p>
            <a:pPr marL="457200" lvl="0" indent="-342900" algn="l" rtl="0">
              <a:spcBef>
                <a:spcPts val="1200"/>
              </a:spcBef>
              <a:spcAft>
                <a:spcPts val="0"/>
              </a:spcAft>
              <a:buSzPts val="1800"/>
              <a:buChar char="●"/>
            </a:pPr>
            <a:r>
              <a:rPr lang="en-GB"/>
              <a:t>Stop aiming for 70-75% serviceability</a:t>
            </a:r>
            <a:endParaRPr/>
          </a:p>
          <a:p>
            <a:pPr marL="457200" lvl="0" indent="-342900" algn="l" rtl="0">
              <a:spcBef>
                <a:spcPts val="0"/>
              </a:spcBef>
              <a:spcAft>
                <a:spcPts val="0"/>
              </a:spcAft>
              <a:buSzPts val="1800"/>
              <a:buChar char="●"/>
            </a:pPr>
            <a:r>
              <a:rPr lang="en-GB"/>
              <a:t>Fly when ready</a:t>
            </a:r>
            <a:endParaRPr/>
          </a:p>
        </p:txBody>
      </p:sp>
      <p:pic>
        <p:nvPicPr>
          <p:cNvPr id="107" name="Google Shape;107;p17"/>
          <p:cNvPicPr preferRelativeResize="0"/>
          <p:nvPr/>
        </p:nvPicPr>
        <p:blipFill>
          <a:blip r:embed="rId3">
            <a:alphaModFix/>
          </a:blip>
          <a:stretch>
            <a:fillRect/>
          </a:stretch>
        </p:blipFill>
        <p:spPr>
          <a:xfrm>
            <a:off x="2919413" y="952500"/>
            <a:ext cx="3914775" cy="3543300"/>
          </a:xfrm>
          <a:prstGeom prst="rect">
            <a:avLst/>
          </a:prstGeom>
          <a:noFill/>
          <a:ln>
            <a:noFill/>
          </a:ln>
        </p:spPr>
      </p:pic>
      <p:sp>
        <p:nvSpPr>
          <p:cNvPr id="108" name="Google Shape;108;p17"/>
          <p:cNvSpPr txBox="1"/>
          <p:nvPr/>
        </p:nvSpPr>
        <p:spPr>
          <a:xfrm>
            <a:off x="2767025" y="4505325"/>
            <a:ext cx="44145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rgbClr val="FFFFFF"/>
                </a:solidFill>
              </a:rPr>
              <a:t>Figure from Waddington, CH, OR in World War 2 Operational Research against the U boat, Elek Scientific Books (1973).</a:t>
            </a:r>
            <a:endParaRPr sz="1200">
              <a:solidFill>
                <a:srgbClr val="FFFFFF"/>
              </a:solidFill>
            </a:endParaRPr>
          </a:p>
        </p:txBody>
      </p:sp>
      <p:cxnSp>
        <p:nvCxnSpPr>
          <p:cNvPr id="109" name="Google Shape;109;p17"/>
          <p:cNvCxnSpPr/>
          <p:nvPr/>
        </p:nvCxnSpPr>
        <p:spPr>
          <a:xfrm>
            <a:off x="3181350" y="2019300"/>
            <a:ext cx="1257300" cy="0"/>
          </a:xfrm>
          <a:prstGeom prst="straightConnector1">
            <a:avLst/>
          </a:prstGeom>
          <a:noFill/>
          <a:ln w="28575" cap="flat" cmpd="sng">
            <a:solidFill>
              <a:schemeClr val="accent4"/>
            </a:solidFill>
            <a:prstDash val="dash"/>
            <a:round/>
            <a:headEnd type="none" w="med" len="med"/>
            <a:tailEnd type="none" w="med" len="med"/>
          </a:ln>
        </p:spPr>
      </p:cxnSp>
      <p:cxnSp>
        <p:nvCxnSpPr>
          <p:cNvPr id="110" name="Google Shape;110;p17"/>
          <p:cNvCxnSpPr/>
          <p:nvPr/>
        </p:nvCxnSpPr>
        <p:spPr>
          <a:xfrm>
            <a:off x="4429125" y="2019300"/>
            <a:ext cx="0" cy="1828800"/>
          </a:xfrm>
          <a:prstGeom prst="straightConnector1">
            <a:avLst/>
          </a:prstGeom>
          <a:noFill/>
          <a:ln w="28575" cap="flat" cmpd="sng">
            <a:solidFill>
              <a:schemeClr val="accent4"/>
            </a:solidFill>
            <a:prstDash val="dash"/>
            <a:round/>
            <a:headEnd type="none" w="med" len="med"/>
            <a:tailEnd type="none" w="med" len="med"/>
          </a:ln>
        </p:spPr>
      </p:cxnSp>
      <p:cxnSp>
        <p:nvCxnSpPr>
          <p:cNvPr id="111" name="Google Shape;111;p17"/>
          <p:cNvCxnSpPr/>
          <p:nvPr/>
        </p:nvCxnSpPr>
        <p:spPr>
          <a:xfrm>
            <a:off x="3181350" y="2619375"/>
            <a:ext cx="2495700" cy="9600"/>
          </a:xfrm>
          <a:prstGeom prst="straightConnector1">
            <a:avLst/>
          </a:prstGeom>
          <a:noFill/>
          <a:ln w="28575" cap="flat" cmpd="sng">
            <a:solidFill>
              <a:schemeClr val="accent4"/>
            </a:solidFill>
            <a:prstDash val="dash"/>
            <a:round/>
            <a:headEnd type="none" w="med" len="med"/>
            <a:tailEnd type="none" w="med" len="med"/>
          </a:ln>
        </p:spPr>
      </p:cxnSp>
      <p:cxnSp>
        <p:nvCxnSpPr>
          <p:cNvPr id="112" name="Google Shape;112;p17"/>
          <p:cNvCxnSpPr/>
          <p:nvPr/>
        </p:nvCxnSpPr>
        <p:spPr>
          <a:xfrm>
            <a:off x="5657850" y="2619375"/>
            <a:ext cx="0" cy="1200300"/>
          </a:xfrm>
          <a:prstGeom prst="straightConnector1">
            <a:avLst/>
          </a:prstGeom>
          <a:noFill/>
          <a:ln w="28575" cap="flat" cmpd="sng">
            <a:solidFill>
              <a:schemeClr val="accent4"/>
            </a:solidFill>
            <a:prstDash val="dash"/>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a:t>Cecil Gordon: doubling RAF flying hours with simple algebra</a:t>
            </a:r>
            <a:endParaRPr sz="2400"/>
          </a:p>
        </p:txBody>
      </p:sp>
      <p:pic>
        <p:nvPicPr>
          <p:cNvPr id="118" name="Google Shape;118;p18"/>
          <p:cNvPicPr preferRelativeResize="0"/>
          <p:nvPr/>
        </p:nvPicPr>
        <p:blipFill>
          <a:blip r:embed="rId3">
            <a:alphaModFix/>
          </a:blip>
          <a:stretch>
            <a:fillRect/>
          </a:stretch>
        </p:blipFill>
        <p:spPr>
          <a:xfrm>
            <a:off x="1690688" y="1152525"/>
            <a:ext cx="5915025" cy="3600450"/>
          </a:xfrm>
          <a:prstGeom prst="rect">
            <a:avLst/>
          </a:prstGeom>
          <a:noFill/>
          <a:ln>
            <a:noFill/>
          </a:ln>
        </p:spPr>
      </p:pic>
      <p:cxnSp>
        <p:nvCxnSpPr>
          <p:cNvPr id="119" name="Google Shape;119;p18"/>
          <p:cNvCxnSpPr/>
          <p:nvPr/>
        </p:nvCxnSpPr>
        <p:spPr>
          <a:xfrm>
            <a:off x="3543300" y="904875"/>
            <a:ext cx="0" cy="2943300"/>
          </a:xfrm>
          <a:prstGeom prst="straightConnector1">
            <a:avLst/>
          </a:prstGeom>
          <a:noFill/>
          <a:ln w="28575" cap="flat" cmpd="sng">
            <a:solidFill>
              <a:schemeClr val="accent4"/>
            </a:solidFill>
            <a:prstDash val="dash"/>
            <a:round/>
            <a:headEnd type="none" w="med" len="med"/>
            <a:tailEnd type="none" w="med" len="med"/>
          </a:ln>
        </p:spPr>
      </p:cxnSp>
      <p:cxnSp>
        <p:nvCxnSpPr>
          <p:cNvPr id="120" name="Google Shape;120;p18"/>
          <p:cNvCxnSpPr/>
          <p:nvPr/>
        </p:nvCxnSpPr>
        <p:spPr>
          <a:xfrm>
            <a:off x="5048250" y="904875"/>
            <a:ext cx="0" cy="2943300"/>
          </a:xfrm>
          <a:prstGeom prst="straightConnector1">
            <a:avLst/>
          </a:prstGeom>
          <a:noFill/>
          <a:ln w="28575" cap="flat" cmpd="sng">
            <a:solidFill>
              <a:schemeClr val="accent4"/>
            </a:solidFill>
            <a:prstDash val="dash"/>
            <a:round/>
            <a:headEnd type="none" w="med" len="med"/>
            <a:tailEnd type="none" w="med" len="med"/>
          </a:ln>
        </p:spPr>
      </p:cxnSp>
      <p:cxnSp>
        <p:nvCxnSpPr>
          <p:cNvPr id="121" name="Google Shape;121;p18"/>
          <p:cNvCxnSpPr/>
          <p:nvPr/>
        </p:nvCxnSpPr>
        <p:spPr>
          <a:xfrm>
            <a:off x="7334250" y="904875"/>
            <a:ext cx="0" cy="2943300"/>
          </a:xfrm>
          <a:prstGeom prst="straightConnector1">
            <a:avLst/>
          </a:prstGeom>
          <a:noFill/>
          <a:ln w="28575" cap="flat" cmpd="sng">
            <a:solidFill>
              <a:schemeClr val="accent4"/>
            </a:solidFill>
            <a:prstDash val="dash"/>
            <a:round/>
            <a:headEnd type="none" w="med" len="med"/>
            <a:tailEnd type="none" w="med" len="med"/>
          </a:ln>
        </p:spPr>
      </p:cxnSp>
      <p:sp>
        <p:nvSpPr>
          <p:cNvPr id="122" name="Google Shape;122;p18"/>
          <p:cNvSpPr txBox="1"/>
          <p:nvPr/>
        </p:nvSpPr>
        <p:spPr>
          <a:xfrm>
            <a:off x="2038350" y="1066800"/>
            <a:ext cx="1505100" cy="6156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3.3% of hours flying</a:t>
            </a:r>
            <a:endParaRPr/>
          </a:p>
        </p:txBody>
      </p:sp>
      <p:sp>
        <p:nvSpPr>
          <p:cNvPr id="123" name="Google Shape;123;p18"/>
          <p:cNvSpPr txBox="1"/>
          <p:nvPr/>
        </p:nvSpPr>
        <p:spPr>
          <a:xfrm>
            <a:off x="5048250" y="1017725"/>
            <a:ext cx="2286000" cy="6156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6% of hours flying</a:t>
            </a:r>
            <a:br>
              <a:rPr lang="en-GB"/>
            </a:br>
            <a:r>
              <a:rPr lang="en-GB"/>
              <a:t>29% of hours serviceable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Google Shape;128;p19"/>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29" name="Google Shape;129;p19"/>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130" name="Google Shape;130;p19"/>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131" name="Google Shape;131;p19"/>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9"/>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Since WW2, slower analysis of more complicated   problems has become the norm</a:t>
            </a:r>
            <a:endParaRPr/>
          </a:p>
        </p:txBody>
      </p:sp>
      <p:sp>
        <p:nvSpPr>
          <p:cNvPr id="134" name="Google Shape;134;p19"/>
          <p:cNvSpPr txBox="1"/>
          <p:nvPr/>
        </p:nvSpPr>
        <p:spPr>
          <a:xfrm>
            <a:off x="3354399" y="3770781"/>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135" name="Google Shape;135;p19"/>
          <p:cNvSpPr/>
          <p:nvPr/>
        </p:nvSpPr>
        <p:spPr>
          <a:xfrm>
            <a:off x="3371948" y="2795482"/>
            <a:ext cx="1437000" cy="1308300"/>
          </a:xfrm>
          <a:prstGeom prst="rect">
            <a:avLst/>
          </a:prstGeom>
          <a:noFill/>
          <a:ln w="2857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19"/>
          <p:cNvPicPr preferRelativeResize="0"/>
          <p:nvPr/>
        </p:nvPicPr>
        <p:blipFill>
          <a:blip r:embed="rId3">
            <a:alphaModFix/>
          </a:blip>
          <a:stretch>
            <a:fillRect/>
          </a:stretch>
        </p:blipFill>
        <p:spPr>
          <a:xfrm>
            <a:off x="3394625" y="2822330"/>
            <a:ext cx="1394926" cy="1035692"/>
          </a:xfrm>
          <a:prstGeom prst="rect">
            <a:avLst/>
          </a:prstGeom>
          <a:noFill/>
          <a:ln>
            <a:noFill/>
          </a:ln>
        </p:spPr>
      </p:pic>
      <p:sp>
        <p:nvSpPr>
          <p:cNvPr id="137" name="Google Shape;137;p19"/>
          <p:cNvSpPr/>
          <p:nvPr/>
        </p:nvSpPr>
        <p:spPr>
          <a:xfrm rot="1800577">
            <a:off x="4309406" y="2382466"/>
            <a:ext cx="491257" cy="361689"/>
          </a:xfrm>
          <a:prstGeom prst="lef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9"/>
          <p:cNvSpPr/>
          <p:nvPr/>
        </p:nvSpPr>
        <p:spPr>
          <a:xfrm>
            <a:off x="2838548" y="2490682"/>
            <a:ext cx="14370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 name="Google Shape;139;p19"/>
          <p:cNvPicPr preferRelativeResize="0"/>
          <p:nvPr/>
        </p:nvPicPr>
        <p:blipFill rotWithShape="1">
          <a:blip r:embed="rId4">
            <a:alphaModFix/>
          </a:blip>
          <a:srcRect l="23482" r="10049"/>
          <a:stretch/>
        </p:blipFill>
        <p:spPr>
          <a:xfrm>
            <a:off x="2867875" y="2528927"/>
            <a:ext cx="1392425" cy="1106575"/>
          </a:xfrm>
          <a:prstGeom prst="rect">
            <a:avLst/>
          </a:prstGeom>
          <a:noFill/>
          <a:ln>
            <a:noFill/>
          </a:ln>
        </p:spPr>
      </p:pic>
      <p:sp>
        <p:nvSpPr>
          <p:cNvPr id="140" name="Google Shape;140;p19"/>
          <p:cNvSpPr txBox="1"/>
          <p:nvPr/>
        </p:nvSpPr>
        <p:spPr>
          <a:xfrm>
            <a:off x="28209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5" name="Google Shape;145;p20"/>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46" name="Google Shape;146;p20"/>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147" name="Google Shape;147;p20"/>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148" name="Google Shape;148;p20"/>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0"/>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Since WW2, slower analysis of more complicated problems has become the norm</a:t>
            </a:r>
            <a:endParaRPr/>
          </a:p>
        </p:txBody>
      </p:sp>
      <p:sp>
        <p:nvSpPr>
          <p:cNvPr id="151" name="Google Shape;151;p20"/>
          <p:cNvSpPr/>
          <p:nvPr/>
        </p:nvSpPr>
        <p:spPr>
          <a:xfrm>
            <a:off x="2728875" y="2797330"/>
            <a:ext cx="1449600" cy="1308300"/>
          </a:xfrm>
          <a:prstGeom prst="rect">
            <a:avLst/>
          </a:prstGeom>
          <a:noFill/>
          <a:ln w="2857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0"/>
          <p:cNvSpPr txBox="1"/>
          <p:nvPr/>
        </p:nvSpPr>
        <p:spPr>
          <a:xfrm>
            <a:off x="2712762" y="37594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pic>
        <p:nvPicPr>
          <p:cNvPr id="153" name="Google Shape;153;p20"/>
          <p:cNvPicPr preferRelativeResize="0"/>
          <p:nvPr/>
        </p:nvPicPr>
        <p:blipFill>
          <a:blip r:embed="rId3">
            <a:alphaModFix/>
          </a:blip>
          <a:stretch>
            <a:fillRect/>
          </a:stretch>
        </p:blipFill>
        <p:spPr>
          <a:xfrm>
            <a:off x="2733625" y="2799950"/>
            <a:ext cx="1449600" cy="1144850"/>
          </a:xfrm>
          <a:prstGeom prst="rect">
            <a:avLst/>
          </a:prstGeom>
          <a:noFill/>
          <a:ln>
            <a:noFill/>
          </a:ln>
        </p:spPr>
      </p:pic>
      <p:sp>
        <p:nvSpPr>
          <p:cNvPr id="154" name="Google Shape;154;p20"/>
          <p:cNvSpPr txBox="1"/>
          <p:nvPr/>
        </p:nvSpPr>
        <p:spPr>
          <a:xfrm>
            <a:off x="2331762" y="33022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155" name="Google Shape;155;p20"/>
          <p:cNvSpPr/>
          <p:nvPr/>
        </p:nvSpPr>
        <p:spPr>
          <a:xfrm>
            <a:off x="2347875" y="2340130"/>
            <a:ext cx="1449600" cy="13083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20"/>
          <p:cNvPicPr preferRelativeResize="0"/>
          <p:nvPr/>
        </p:nvPicPr>
        <p:blipFill>
          <a:blip r:embed="rId4">
            <a:alphaModFix/>
          </a:blip>
          <a:stretch>
            <a:fillRect/>
          </a:stretch>
        </p:blipFill>
        <p:spPr>
          <a:xfrm>
            <a:off x="2347875" y="2358475"/>
            <a:ext cx="1436999" cy="999732"/>
          </a:xfrm>
          <a:prstGeom prst="rect">
            <a:avLst/>
          </a:prstGeom>
          <a:noFill/>
          <a:ln>
            <a:noFill/>
          </a:ln>
        </p:spPr>
      </p:pic>
      <p:sp>
        <p:nvSpPr>
          <p:cNvPr id="157" name="Google Shape;157;p20"/>
          <p:cNvSpPr/>
          <p:nvPr/>
        </p:nvSpPr>
        <p:spPr>
          <a:xfrm rot="3599423">
            <a:off x="3850581" y="2207737"/>
            <a:ext cx="491257" cy="361689"/>
          </a:xfrm>
          <a:prstGeom prst="lef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1"/>
          <p:cNvGraphicFramePr/>
          <p:nvPr/>
        </p:nvGraphicFramePr>
        <p:xfrm>
          <a:off x="730475" y="721155"/>
          <a:ext cx="7953925" cy="4182350"/>
        </p:xfrm>
        <a:graphic>
          <a:graphicData uri="http://schemas.openxmlformats.org/drawingml/2006/table">
            <a:tbl>
              <a:tblPr>
                <a:noFill/>
                <a:tableStyleId>{839C0766-DDBC-4DE9-A6ED-B97798F0AA6B}</a:tableStyleId>
              </a:tblPr>
              <a:tblGrid>
                <a:gridCol w="875750">
                  <a:extLst>
                    <a:ext uri="{9D8B030D-6E8A-4147-A177-3AD203B41FA5}">
                      <a16:colId xmlns:a16="http://schemas.microsoft.com/office/drawing/2014/main" val="20000"/>
                    </a:ext>
                  </a:extLst>
                </a:gridCol>
                <a:gridCol w="650775">
                  <a:extLst>
                    <a:ext uri="{9D8B030D-6E8A-4147-A177-3AD203B41FA5}">
                      <a16:colId xmlns:a16="http://schemas.microsoft.com/office/drawing/2014/main" val="20001"/>
                    </a:ext>
                  </a:extLst>
                </a:gridCol>
                <a:gridCol w="763275">
                  <a:extLst>
                    <a:ext uri="{9D8B030D-6E8A-4147-A177-3AD203B41FA5}">
                      <a16:colId xmlns:a16="http://schemas.microsoft.com/office/drawing/2014/main" val="20002"/>
                    </a:ext>
                  </a:extLst>
                </a:gridCol>
                <a:gridCol w="763275">
                  <a:extLst>
                    <a:ext uri="{9D8B030D-6E8A-4147-A177-3AD203B41FA5}">
                      <a16:colId xmlns:a16="http://schemas.microsoft.com/office/drawing/2014/main" val="20003"/>
                    </a:ext>
                  </a:extLst>
                </a:gridCol>
                <a:gridCol w="763275">
                  <a:extLst>
                    <a:ext uri="{9D8B030D-6E8A-4147-A177-3AD203B41FA5}">
                      <a16:colId xmlns:a16="http://schemas.microsoft.com/office/drawing/2014/main" val="20004"/>
                    </a:ext>
                  </a:extLst>
                </a:gridCol>
                <a:gridCol w="796725">
                  <a:extLst>
                    <a:ext uri="{9D8B030D-6E8A-4147-A177-3AD203B41FA5}">
                      <a16:colId xmlns:a16="http://schemas.microsoft.com/office/drawing/2014/main" val="20005"/>
                    </a:ext>
                  </a:extLst>
                </a:gridCol>
                <a:gridCol w="729825">
                  <a:extLst>
                    <a:ext uri="{9D8B030D-6E8A-4147-A177-3AD203B41FA5}">
                      <a16:colId xmlns:a16="http://schemas.microsoft.com/office/drawing/2014/main" val="20006"/>
                    </a:ext>
                  </a:extLst>
                </a:gridCol>
                <a:gridCol w="763275">
                  <a:extLst>
                    <a:ext uri="{9D8B030D-6E8A-4147-A177-3AD203B41FA5}">
                      <a16:colId xmlns:a16="http://schemas.microsoft.com/office/drawing/2014/main" val="20007"/>
                    </a:ext>
                  </a:extLst>
                </a:gridCol>
                <a:gridCol w="923875">
                  <a:extLst>
                    <a:ext uri="{9D8B030D-6E8A-4147-A177-3AD203B41FA5}">
                      <a16:colId xmlns:a16="http://schemas.microsoft.com/office/drawing/2014/main" val="20008"/>
                    </a:ext>
                  </a:extLst>
                </a:gridCol>
                <a:gridCol w="923875">
                  <a:extLst>
                    <a:ext uri="{9D8B030D-6E8A-4147-A177-3AD203B41FA5}">
                      <a16:colId xmlns:a16="http://schemas.microsoft.com/office/drawing/2014/main" val="20009"/>
                    </a:ext>
                  </a:extLst>
                </a:gridCol>
              </a:tblGrid>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Chaotic</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19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Complex</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191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Complicated</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03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403075">
                <a:tc rowSpan="2">
                  <a:txBody>
                    <a:bodyPr/>
                    <a:lstStyle/>
                    <a:p>
                      <a:pPr marL="0" marR="0" lvl="0" indent="0" algn="l" rtl="0">
                        <a:lnSpc>
                          <a:spcPct val="100000"/>
                        </a:lnSpc>
                        <a:spcBef>
                          <a:spcPts val="0"/>
                        </a:spcBef>
                        <a:spcAft>
                          <a:spcPts val="0"/>
                        </a:spcAft>
                        <a:buClr>
                          <a:srgbClr val="000000"/>
                        </a:buClr>
                        <a:buSzPts val="900"/>
                        <a:buFont typeface="Arial"/>
                        <a:buNone/>
                      </a:pPr>
                      <a:r>
                        <a:rPr lang="en-GB" sz="900">
                          <a:solidFill>
                            <a:schemeClr val="dk1"/>
                          </a:solidFill>
                        </a:rPr>
                        <a:t>Clear</a:t>
                      </a:r>
                      <a:endParaRPr sz="900" u="none" strike="noStrike" cap="none">
                        <a:solidFill>
                          <a:schemeClr val="dk1"/>
                        </a:solidFill>
                        <a:latin typeface="Arial"/>
                        <a:ea typeface="Arial"/>
                        <a:cs typeface="Arial"/>
                        <a:sym typeface="Arial"/>
                      </a:endParaRPr>
                    </a:p>
                  </a:txBody>
                  <a:tcPr marL="91425" marR="91425" marT="91425" marB="91425"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457175">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Decades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FFFFFF">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Years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Months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Weeks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Days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Hours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Minutes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Seconds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Arial"/>
                          <a:ea typeface="Arial"/>
                          <a:cs typeface="Arial"/>
                          <a:sym typeface="Arial"/>
                        </a:rPr>
                        <a:t>mSecs</a:t>
                      </a:r>
                      <a:endParaRPr sz="900" u="none" strike="noStrike" cap="none">
                        <a:solidFill>
                          <a:schemeClr val="dk1"/>
                        </a:solidFill>
                        <a:latin typeface="Arial"/>
                        <a:ea typeface="Arial"/>
                        <a:cs typeface="Arial"/>
                        <a:sym typeface="Arial"/>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63" name="Google Shape;163;p21"/>
          <p:cNvSpPr/>
          <p:nvPr/>
        </p:nvSpPr>
        <p:spPr>
          <a:xfrm rot="-5400000">
            <a:off x="-1142400" y="2757300"/>
            <a:ext cx="3273300" cy="365700"/>
          </a:xfrm>
          <a:prstGeom prst="rect">
            <a:avLst/>
          </a:prstGeom>
          <a:solidFill>
            <a:srgbClr val="0063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Complexity</a:t>
            </a:r>
            <a:endParaRPr sz="1400" b="0" i="0" u="none" strike="noStrike" cap="none">
              <a:solidFill>
                <a:srgbClr val="FFFFFF"/>
              </a:solidFill>
              <a:latin typeface="Arial"/>
              <a:ea typeface="Arial"/>
              <a:cs typeface="Arial"/>
              <a:sym typeface="Arial"/>
            </a:endParaRPr>
          </a:p>
        </p:txBody>
      </p:sp>
      <p:sp>
        <p:nvSpPr>
          <p:cNvPr id="164" name="Google Shape;164;p21"/>
          <p:cNvSpPr/>
          <p:nvPr/>
        </p:nvSpPr>
        <p:spPr>
          <a:xfrm>
            <a:off x="1489775" y="4870397"/>
            <a:ext cx="6669000" cy="256500"/>
          </a:xfrm>
          <a:prstGeom prst="rect">
            <a:avLst/>
          </a:prstGeom>
          <a:solidFill>
            <a:srgbClr val="0063FF"/>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Urgency</a:t>
            </a:r>
            <a:endParaRPr sz="1400" b="0" i="0" u="none" strike="noStrike" cap="none">
              <a:solidFill>
                <a:srgbClr val="FFFFFF"/>
              </a:solidFill>
              <a:latin typeface="Arial"/>
              <a:ea typeface="Arial"/>
              <a:cs typeface="Arial"/>
              <a:sym typeface="Arial"/>
            </a:endParaRPr>
          </a:p>
        </p:txBody>
      </p:sp>
      <p:sp>
        <p:nvSpPr>
          <p:cNvPr id="165" name="Google Shape;165;p21"/>
          <p:cNvSpPr/>
          <p:nvPr/>
        </p:nvSpPr>
        <p:spPr>
          <a:xfrm>
            <a:off x="256500" y="9630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21"/>
          <p:cNvSpPr/>
          <p:nvPr/>
        </p:nvSpPr>
        <p:spPr>
          <a:xfrm rot="5400000">
            <a:off x="8091275" y="4828400"/>
            <a:ext cx="475500" cy="340500"/>
          </a:xfrm>
          <a:prstGeom prst="triangle">
            <a:avLst>
              <a:gd name="adj" fmla="val 50000"/>
            </a:avLst>
          </a:prstGeom>
          <a:solidFill>
            <a:srgbClr val="006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Since WW2, slower analysis of more complicated problems has become the norm</a:t>
            </a:r>
            <a:endParaRPr/>
          </a:p>
          <a:p>
            <a:pPr marL="0" lvl="0" indent="0" algn="l" rtl="0">
              <a:spcBef>
                <a:spcPts val="0"/>
              </a:spcBef>
              <a:spcAft>
                <a:spcPts val="0"/>
              </a:spcAft>
              <a:buNone/>
            </a:pPr>
            <a:endParaRPr/>
          </a:p>
        </p:txBody>
      </p:sp>
      <p:sp>
        <p:nvSpPr>
          <p:cNvPr id="168" name="Google Shape;168;p21"/>
          <p:cNvSpPr/>
          <p:nvPr/>
        </p:nvSpPr>
        <p:spPr>
          <a:xfrm>
            <a:off x="2838548" y="2490682"/>
            <a:ext cx="1437000" cy="1308300"/>
          </a:xfrm>
          <a:prstGeom prst="rect">
            <a:avLst/>
          </a:prstGeom>
          <a:noFill/>
          <a:ln w="2857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txBox="1"/>
          <p:nvPr/>
        </p:nvSpPr>
        <p:spPr>
          <a:xfrm>
            <a:off x="2820999" y="3517416"/>
            <a:ext cx="14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Tactics</a:t>
            </a:r>
            <a:endParaRPr sz="1400" b="0" i="0" u="none" strike="noStrike" cap="none">
              <a:solidFill>
                <a:srgbClr val="FFFFFF"/>
              </a:solidFill>
              <a:latin typeface="Arial"/>
              <a:ea typeface="Arial"/>
              <a:cs typeface="Arial"/>
              <a:sym typeface="Arial"/>
            </a:endParaRPr>
          </a:p>
        </p:txBody>
      </p:sp>
      <p:sp>
        <p:nvSpPr>
          <p:cNvPr id="170" name="Google Shape;170;p21"/>
          <p:cNvSpPr txBox="1"/>
          <p:nvPr/>
        </p:nvSpPr>
        <p:spPr>
          <a:xfrm>
            <a:off x="2331762" y="3302255"/>
            <a:ext cx="148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Operational use</a:t>
            </a:r>
            <a:endParaRPr sz="1400" b="0" i="0" u="none" strike="noStrike" cap="none">
              <a:solidFill>
                <a:srgbClr val="FFFFFF"/>
              </a:solidFill>
              <a:latin typeface="Arial"/>
              <a:ea typeface="Arial"/>
              <a:cs typeface="Arial"/>
              <a:sym typeface="Arial"/>
            </a:endParaRPr>
          </a:p>
        </p:txBody>
      </p:sp>
      <p:sp>
        <p:nvSpPr>
          <p:cNvPr id="171" name="Google Shape;171;p21"/>
          <p:cNvSpPr/>
          <p:nvPr/>
        </p:nvSpPr>
        <p:spPr>
          <a:xfrm>
            <a:off x="2347875" y="2340130"/>
            <a:ext cx="1449600" cy="1308300"/>
          </a:xfrm>
          <a:prstGeom prst="rect">
            <a:avLst/>
          </a:prstGeom>
          <a:noFill/>
          <a:ln w="2857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1"/>
          <p:cNvSpPr/>
          <p:nvPr/>
        </p:nvSpPr>
        <p:spPr>
          <a:xfrm>
            <a:off x="1746900" y="1766250"/>
            <a:ext cx="1449600" cy="1729200"/>
          </a:xfrm>
          <a:prstGeom prst="rect">
            <a:avLst/>
          </a:prstGeom>
          <a:noFill/>
          <a:ln w="28575" cap="flat" cmpd="sng">
            <a:solidFill>
              <a:srgbClr val="FFB5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1"/>
          <p:cNvSpPr txBox="1"/>
          <p:nvPr/>
        </p:nvSpPr>
        <p:spPr>
          <a:xfrm>
            <a:off x="1516860" y="3210359"/>
            <a:ext cx="187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rgbClr val="FFFFFF"/>
                </a:solidFill>
              </a:rPr>
              <a:t>Investment strategy</a:t>
            </a:r>
            <a:endParaRPr sz="1400" b="0" i="0" u="none" strike="noStrike" cap="none">
              <a:solidFill>
                <a:srgbClr val="FFFFFF"/>
              </a:solidFill>
              <a:latin typeface="Arial"/>
              <a:ea typeface="Arial"/>
              <a:cs typeface="Arial"/>
              <a:sym typeface="Arial"/>
            </a:endParaRPr>
          </a:p>
        </p:txBody>
      </p:sp>
      <p:pic>
        <p:nvPicPr>
          <p:cNvPr id="174" name="Google Shape;174;p21"/>
          <p:cNvPicPr preferRelativeResize="0"/>
          <p:nvPr/>
        </p:nvPicPr>
        <p:blipFill>
          <a:blip r:embed="rId3">
            <a:alphaModFix/>
          </a:blip>
          <a:stretch>
            <a:fillRect/>
          </a:stretch>
        </p:blipFill>
        <p:spPr>
          <a:xfrm>
            <a:off x="1837350" y="1804200"/>
            <a:ext cx="1257425" cy="1554651"/>
          </a:xfrm>
          <a:prstGeom prst="rect">
            <a:avLst/>
          </a:prstGeom>
          <a:noFill/>
          <a:ln>
            <a:noFill/>
          </a:ln>
        </p:spPr>
      </p:pic>
      <p:sp>
        <p:nvSpPr>
          <p:cNvPr id="175" name="Google Shape;175;p21"/>
          <p:cNvSpPr/>
          <p:nvPr/>
        </p:nvSpPr>
        <p:spPr>
          <a:xfrm>
            <a:off x="4922301" y="1027348"/>
            <a:ext cx="3947700" cy="3088800"/>
          </a:xfrm>
          <a:prstGeom prst="triangle">
            <a:avLst>
              <a:gd name="adj" fmla="val 50000"/>
            </a:avLst>
          </a:prstGeom>
          <a:solidFill>
            <a:schemeClr val="accent1"/>
          </a:solidFill>
          <a:ln>
            <a:noFill/>
          </a:ln>
        </p:spPr>
        <p:txBody>
          <a:bodyPr spcFirstLastPara="1" wrap="square" lIns="96750" tIns="48375" rIns="96750" bIns="48375"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cxnSp>
        <p:nvCxnSpPr>
          <p:cNvPr id="176" name="Google Shape;176;p21"/>
          <p:cNvCxnSpPr/>
          <p:nvPr/>
        </p:nvCxnSpPr>
        <p:spPr>
          <a:xfrm>
            <a:off x="6433849" y="1617437"/>
            <a:ext cx="974400" cy="0"/>
          </a:xfrm>
          <a:prstGeom prst="straightConnector1">
            <a:avLst/>
          </a:prstGeom>
          <a:noFill/>
          <a:ln w="57150" cap="flat" cmpd="sng">
            <a:solidFill>
              <a:schemeClr val="lt1"/>
            </a:solidFill>
            <a:prstDash val="solid"/>
            <a:round/>
            <a:headEnd type="none" w="sm" len="sm"/>
            <a:tailEnd type="none" w="sm" len="sm"/>
          </a:ln>
        </p:spPr>
      </p:cxnSp>
      <p:cxnSp>
        <p:nvCxnSpPr>
          <p:cNvPr id="177" name="Google Shape;177;p21"/>
          <p:cNvCxnSpPr/>
          <p:nvPr/>
        </p:nvCxnSpPr>
        <p:spPr>
          <a:xfrm rot="10800000" flipH="1">
            <a:off x="5321299" y="2255951"/>
            <a:ext cx="2908200" cy="3300"/>
          </a:xfrm>
          <a:prstGeom prst="straightConnector1">
            <a:avLst/>
          </a:prstGeom>
          <a:noFill/>
          <a:ln w="57150" cap="flat" cmpd="sng">
            <a:solidFill>
              <a:schemeClr val="lt1"/>
            </a:solidFill>
            <a:prstDash val="solid"/>
            <a:round/>
            <a:headEnd type="none" w="sm" len="sm"/>
            <a:tailEnd type="none" w="sm" len="sm"/>
          </a:ln>
        </p:spPr>
      </p:cxnSp>
      <p:cxnSp>
        <p:nvCxnSpPr>
          <p:cNvPr id="178" name="Google Shape;178;p21"/>
          <p:cNvCxnSpPr/>
          <p:nvPr/>
        </p:nvCxnSpPr>
        <p:spPr>
          <a:xfrm rot="10800000" flipH="1">
            <a:off x="5464853" y="2884042"/>
            <a:ext cx="2891100" cy="3300"/>
          </a:xfrm>
          <a:prstGeom prst="straightConnector1">
            <a:avLst/>
          </a:prstGeom>
          <a:noFill/>
          <a:ln w="57150" cap="flat" cmpd="sng">
            <a:solidFill>
              <a:schemeClr val="lt1"/>
            </a:solidFill>
            <a:prstDash val="solid"/>
            <a:round/>
            <a:headEnd type="none" w="sm" len="sm"/>
            <a:tailEnd type="none" w="sm" len="sm"/>
          </a:ln>
        </p:spPr>
      </p:cxnSp>
      <p:cxnSp>
        <p:nvCxnSpPr>
          <p:cNvPr id="179" name="Google Shape;179;p21"/>
          <p:cNvCxnSpPr/>
          <p:nvPr/>
        </p:nvCxnSpPr>
        <p:spPr>
          <a:xfrm>
            <a:off x="5189355" y="3514378"/>
            <a:ext cx="3417900" cy="9300"/>
          </a:xfrm>
          <a:prstGeom prst="straightConnector1">
            <a:avLst/>
          </a:prstGeom>
          <a:noFill/>
          <a:ln w="57150" cap="flat" cmpd="sng">
            <a:solidFill>
              <a:schemeClr val="lt1"/>
            </a:solidFill>
            <a:prstDash val="solid"/>
            <a:round/>
            <a:headEnd type="none" w="sm" len="sm"/>
            <a:tailEnd type="none" w="sm" len="sm"/>
          </a:ln>
        </p:spPr>
      </p:cxnSp>
      <p:grpSp>
        <p:nvGrpSpPr>
          <p:cNvPr id="180" name="Google Shape;180;p21"/>
          <p:cNvGrpSpPr/>
          <p:nvPr/>
        </p:nvGrpSpPr>
        <p:grpSpPr>
          <a:xfrm rot="1893796">
            <a:off x="5864117" y="1327319"/>
            <a:ext cx="323613" cy="2515715"/>
            <a:chOff x="2180" y="1171"/>
            <a:chExt cx="308" cy="2103"/>
          </a:xfrm>
        </p:grpSpPr>
        <p:sp>
          <p:nvSpPr>
            <p:cNvPr id="181" name="Google Shape;181;p21"/>
            <p:cNvSpPr/>
            <p:nvPr/>
          </p:nvSpPr>
          <p:spPr>
            <a:xfrm>
              <a:off x="2188" y="1171"/>
              <a:ext cx="300" cy="300"/>
            </a:xfrm>
            <a:prstGeom prst="upArrow">
              <a:avLst>
                <a:gd name="adj1" fmla="val 50000"/>
                <a:gd name="adj2" fmla="val 25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txBox="1"/>
            <p:nvPr/>
          </p:nvSpPr>
          <p:spPr>
            <a:xfrm>
              <a:off x="2306" y="1171"/>
              <a:ext cx="0" cy="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83" name="Google Shape;183;p21"/>
            <p:cNvSpPr/>
            <p:nvPr/>
          </p:nvSpPr>
          <p:spPr>
            <a:xfrm>
              <a:off x="2180" y="1784"/>
              <a:ext cx="300" cy="300"/>
            </a:xfrm>
            <a:prstGeom prst="upArrow">
              <a:avLst>
                <a:gd name="adj1" fmla="val 50000"/>
                <a:gd name="adj2" fmla="val 25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txBox="1"/>
            <p:nvPr/>
          </p:nvSpPr>
          <p:spPr>
            <a:xfrm>
              <a:off x="2306" y="1795"/>
              <a:ext cx="0" cy="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85" name="Google Shape;185;p21"/>
            <p:cNvSpPr/>
            <p:nvPr/>
          </p:nvSpPr>
          <p:spPr>
            <a:xfrm>
              <a:off x="2181" y="2379"/>
              <a:ext cx="300" cy="300"/>
            </a:xfrm>
            <a:prstGeom prst="upArrow">
              <a:avLst>
                <a:gd name="adj1" fmla="val 50000"/>
                <a:gd name="adj2" fmla="val 25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txBox="1"/>
            <p:nvPr/>
          </p:nvSpPr>
          <p:spPr>
            <a:xfrm>
              <a:off x="2306" y="2396"/>
              <a:ext cx="0" cy="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87" name="Google Shape;187;p21"/>
            <p:cNvSpPr/>
            <p:nvPr/>
          </p:nvSpPr>
          <p:spPr>
            <a:xfrm>
              <a:off x="2181" y="2973"/>
              <a:ext cx="300" cy="300"/>
            </a:xfrm>
            <a:prstGeom prst="upArrow">
              <a:avLst>
                <a:gd name="adj1" fmla="val 50000"/>
                <a:gd name="adj2" fmla="val 25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txBox="1"/>
            <p:nvPr/>
          </p:nvSpPr>
          <p:spPr>
            <a:xfrm>
              <a:off x="2306" y="2971"/>
              <a:ext cx="0" cy="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grpSp>
      <p:grpSp>
        <p:nvGrpSpPr>
          <p:cNvPr id="189" name="Google Shape;189;p21"/>
          <p:cNvGrpSpPr/>
          <p:nvPr/>
        </p:nvGrpSpPr>
        <p:grpSpPr>
          <a:xfrm rot="-2000517">
            <a:off x="7613813" y="1293352"/>
            <a:ext cx="326916" cy="2618798"/>
            <a:chOff x="1983" y="1036"/>
            <a:chExt cx="308" cy="2102"/>
          </a:xfrm>
        </p:grpSpPr>
        <p:sp>
          <p:nvSpPr>
            <p:cNvPr id="190" name="Google Shape;190;p21"/>
            <p:cNvSpPr/>
            <p:nvPr/>
          </p:nvSpPr>
          <p:spPr>
            <a:xfrm rot="10800000" flipH="1">
              <a:off x="1991" y="1036"/>
              <a:ext cx="300" cy="300"/>
            </a:xfrm>
            <a:prstGeom prst="upArrow">
              <a:avLst>
                <a:gd name="adj1" fmla="val 50000"/>
                <a:gd name="adj2"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txBox="1"/>
            <p:nvPr/>
          </p:nvSpPr>
          <p:spPr>
            <a:xfrm>
              <a:off x="2019" y="1150"/>
              <a:ext cx="0" cy="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92" name="Google Shape;192;p21"/>
            <p:cNvSpPr/>
            <p:nvPr/>
          </p:nvSpPr>
          <p:spPr>
            <a:xfrm rot="10800000" flipH="1">
              <a:off x="1983" y="1649"/>
              <a:ext cx="300" cy="300"/>
            </a:xfrm>
            <a:prstGeom prst="upArrow">
              <a:avLst>
                <a:gd name="adj1" fmla="val 50000"/>
                <a:gd name="adj2"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txBox="1"/>
            <p:nvPr/>
          </p:nvSpPr>
          <p:spPr>
            <a:xfrm>
              <a:off x="2019" y="1775"/>
              <a:ext cx="0" cy="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94" name="Google Shape;194;p21"/>
            <p:cNvSpPr/>
            <p:nvPr/>
          </p:nvSpPr>
          <p:spPr>
            <a:xfrm rot="10800000" flipH="1">
              <a:off x="1984" y="2244"/>
              <a:ext cx="300" cy="300"/>
            </a:xfrm>
            <a:prstGeom prst="upArrow">
              <a:avLst>
                <a:gd name="adj1" fmla="val 50000"/>
                <a:gd name="adj2"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txBox="1"/>
            <p:nvPr/>
          </p:nvSpPr>
          <p:spPr>
            <a:xfrm>
              <a:off x="2019" y="2375"/>
              <a:ext cx="0" cy="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sp>
          <p:nvSpPr>
            <p:cNvPr id="196" name="Google Shape;196;p21"/>
            <p:cNvSpPr/>
            <p:nvPr/>
          </p:nvSpPr>
          <p:spPr>
            <a:xfrm rot="10800000" flipH="1">
              <a:off x="1984" y="2838"/>
              <a:ext cx="300" cy="300"/>
            </a:xfrm>
            <a:prstGeom prst="upArrow">
              <a:avLst>
                <a:gd name="adj1" fmla="val 50000"/>
                <a:gd name="adj2"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p:nvPr/>
          </p:nvSpPr>
          <p:spPr>
            <a:xfrm>
              <a:off x="2019" y="2950"/>
              <a:ext cx="0" cy="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rgbClr val="000000"/>
                </a:solidFill>
                <a:latin typeface="Arial"/>
                <a:ea typeface="Arial"/>
                <a:cs typeface="Arial"/>
                <a:sym typeface="Arial"/>
              </a:endParaRPr>
            </a:p>
          </p:txBody>
        </p:sp>
      </p:grpSp>
      <p:sp>
        <p:nvSpPr>
          <p:cNvPr id="198" name="Google Shape;198;p21"/>
          <p:cNvSpPr txBox="1"/>
          <p:nvPr/>
        </p:nvSpPr>
        <p:spPr>
          <a:xfrm rot="-3453334">
            <a:off x="5086790" y="2160070"/>
            <a:ext cx="1576942" cy="26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accent4"/>
                </a:solidFill>
              </a:rPr>
              <a:t>Performance data</a:t>
            </a:r>
            <a:endParaRPr sz="1100">
              <a:solidFill>
                <a:schemeClr val="accent4"/>
              </a:solidFill>
            </a:endParaRPr>
          </a:p>
        </p:txBody>
      </p:sp>
      <p:sp>
        <p:nvSpPr>
          <p:cNvPr id="199" name="Google Shape;199;p21"/>
          <p:cNvSpPr txBox="1"/>
          <p:nvPr/>
        </p:nvSpPr>
        <p:spPr>
          <a:xfrm rot="3467267">
            <a:off x="7217735" y="2247684"/>
            <a:ext cx="1471138" cy="2616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accent5"/>
                </a:solidFill>
              </a:rPr>
              <a:t>Requirements data</a:t>
            </a:r>
            <a:endParaRPr sz="1100">
              <a:solidFill>
                <a:schemeClr val="accent5"/>
              </a:solidFill>
            </a:endParaRPr>
          </a:p>
        </p:txBody>
      </p:sp>
      <p:sp>
        <p:nvSpPr>
          <p:cNvPr id="200" name="Google Shape;200;p21"/>
          <p:cNvSpPr txBox="1"/>
          <p:nvPr/>
        </p:nvSpPr>
        <p:spPr>
          <a:xfrm>
            <a:off x="6456325" y="1242500"/>
            <a:ext cx="858900" cy="313200"/>
          </a:xfrm>
          <a:prstGeom prst="rect">
            <a:avLst/>
          </a:prstGeom>
          <a:noFill/>
          <a:ln>
            <a:noFill/>
          </a:ln>
        </p:spPr>
        <p:txBody>
          <a:bodyPr spcFirstLastPara="1" wrap="square" lIns="96750" tIns="48375" rIns="96750" bIns="48375" anchor="t" anchorCtr="0">
            <a:spAutoFit/>
          </a:bodyPr>
          <a:lstStyle/>
          <a:p>
            <a:pPr marL="0" marR="0" lvl="0" indent="0" algn="l" rtl="0">
              <a:spcBef>
                <a:spcPts val="0"/>
              </a:spcBef>
              <a:spcAft>
                <a:spcPts val="0"/>
              </a:spcAft>
              <a:buNone/>
            </a:pPr>
            <a:r>
              <a:rPr lang="en-GB" sz="1400" i="0" u="none" strike="noStrike" cap="none">
                <a:solidFill>
                  <a:schemeClr val="dk1"/>
                </a:solidFill>
              </a:rPr>
              <a:t>Strategy</a:t>
            </a:r>
            <a:endParaRPr>
              <a:solidFill>
                <a:schemeClr val="dk1"/>
              </a:solidFill>
            </a:endParaRPr>
          </a:p>
        </p:txBody>
      </p:sp>
      <p:sp>
        <p:nvSpPr>
          <p:cNvPr id="201" name="Google Shape;201;p21"/>
          <p:cNvSpPr txBox="1"/>
          <p:nvPr/>
        </p:nvSpPr>
        <p:spPr>
          <a:xfrm>
            <a:off x="6062944" y="1679741"/>
            <a:ext cx="1645500" cy="528600"/>
          </a:xfrm>
          <a:prstGeom prst="rect">
            <a:avLst/>
          </a:prstGeom>
          <a:noFill/>
          <a:ln>
            <a:noFill/>
          </a:ln>
        </p:spPr>
        <p:txBody>
          <a:bodyPr spcFirstLastPara="1" wrap="square" lIns="96750" tIns="48375" rIns="96750" bIns="48375" anchor="t" anchorCtr="0">
            <a:spAutoFit/>
          </a:bodyPr>
          <a:lstStyle/>
          <a:p>
            <a:pPr marL="0" marR="0" lvl="0" indent="0" algn="ctr" rtl="0">
              <a:spcBef>
                <a:spcPts val="0"/>
              </a:spcBef>
              <a:spcAft>
                <a:spcPts val="0"/>
              </a:spcAft>
              <a:buNone/>
            </a:pPr>
            <a:r>
              <a:rPr lang="en-GB" sz="1400" i="0" u="none" strike="noStrike" cap="none">
                <a:solidFill>
                  <a:schemeClr val="dk1"/>
                </a:solidFill>
              </a:rPr>
              <a:t>Force/</a:t>
            </a:r>
            <a:endParaRPr>
              <a:solidFill>
                <a:schemeClr val="dk1"/>
              </a:solidFill>
            </a:endParaRPr>
          </a:p>
          <a:p>
            <a:pPr marL="0" marR="0" lvl="0" indent="0" algn="ctr" rtl="0">
              <a:spcBef>
                <a:spcPts val="0"/>
              </a:spcBef>
              <a:spcAft>
                <a:spcPts val="0"/>
              </a:spcAft>
              <a:buNone/>
            </a:pPr>
            <a:r>
              <a:rPr lang="en-GB" sz="1400" i="0" u="none" strike="noStrike" cap="none">
                <a:solidFill>
                  <a:schemeClr val="dk1"/>
                </a:solidFill>
              </a:rPr>
              <a:t>Campaign/Society</a:t>
            </a:r>
            <a:endParaRPr>
              <a:solidFill>
                <a:schemeClr val="dk1"/>
              </a:solidFill>
            </a:endParaRPr>
          </a:p>
        </p:txBody>
      </p:sp>
      <p:sp>
        <p:nvSpPr>
          <p:cNvPr id="202" name="Google Shape;202;p21"/>
          <p:cNvSpPr txBox="1"/>
          <p:nvPr/>
        </p:nvSpPr>
        <p:spPr>
          <a:xfrm>
            <a:off x="5949896" y="2334279"/>
            <a:ext cx="1871700" cy="528600"/>
          </a:xfrm>
          <a:prstGeom prst="rect">
            <a:avLst/>
          </a:prstGeom>
          <a:noFill/>
          <a:ln>
            <a:noFill/>
          </a:ln>
        </p:spPr>
        <p:txBody>
          <a:bodyPr spcFirstLastPara="1" wrap="square" lIns="96750" tIns="48375" rIns="96750" bIns="48375" anchor="t" anchorCtr="0">
            <a:spAutoFit/>
          </a:bodyPr>
          <a:lstStyle/>
          <a:p>
            <a:pPr marL="0" marR="0" lvl="0" indent="0" algn="ctr" rtl="0">
              <a:spcBef>
                <a:spcPts val="0"/>
              </a:spcBef>
              <a:spcAft>
                <a:spcPts val="0"/>
              </a:spcAft>
              <a:buNone/>
            </a:pPr>
            <a:r>
              <a:rPr lang="en-GB" sz="1400" i="0" u="none" strike="noStrike" cap="none">
                <a:solidFill>
                  <a:schemeClr val="dk1"/>
                </a:solidFill>
              </a:rPr>
              <a:t>Systems of Systems/</a:t>
            </a:r>
            <a:endParaRPr>
              <a:solidFill>
                <a:schemeClr val="dk1"/>
              </a:solidFill>
            </a:endParaRPr>
          </a:p>
          <a:p>
            <a:pPr marL="0" marR="0" lvl="0" indent="0" algn="ctr" rtl="0">
              <a:spcBef>
                <a:spcPts val="0"/>
              </a:spcBef>
              <a:spcAft>
                <a:spcPts val="0"/>
              </a:spcAft>
              <a:buNone/>
            </a:pPr>
            <a:r>
              <a:rPr lang="en-GB" sz="1400" i="0" u="none" strike="noStrike" cap="none">
                <a:solidFill>
                  <a:schemeClr val="dk1"/>
                </a:solidFill>
              </a:rPr>
              <a:t>Operational/Groups</a:t>
            </a:r>
            <a:endParaRPr>
              <a:solidFill>
                <a:schemeClr val="dk1"/>
              </a:solidFill>
            </a:endParaRPr>
          </a:p>
        </p:txBody>
      </p:sp>
      <p:sp>
        <p:nvSpPr>
          <p:cNvPr id="203" name="Google Shape;203;p21"/>
          <p:cNvSpPr txBox="1"/>
          <p:nvPr/>
        </p:nvSpPr>
        <p:spPr>
          <a:xfrm>
            <a:off x="5647159" y="3095310"/>
            <a:ext cx="2477100" cy="205500"/>
          </a:xfrm>
          <a:prstGeom prst="rect">
            <a:avLst/>
          </a:prstGeom>
          <a:noFill/>
          <a:ln>
            <a:noFill/>
          </a:ln>
        </p:spPr>
        <p:txBody>
          <a:bodyPr spcFirstLastPara="1" wrap="square" lIns="96750" tIns="48375" rIns="96750" bIns="48375" anchor="t" anchorCtr="0">
            <a:spAutoFit/>
          </a:bodyPr>
          <a:lstStyle/>
          <a:p>
            <a:pPr marL="0" marR="0" lvl="0" indent="0" algn="ctr" rtl="0">
              <a:lnSpc>
                <a:spcPct val="50000"/>
              </a:lnSpc>
              <a:spcBef>
                <a:spcPts val="0"/>
              </a:spcBef>
              <a:spcAft>
                <a:spcPts val="0"/>
              </a:spcAft>
              <a:buNone/>
            </a:pPr>
            <a:r>
              <a:rPr lang="en-GB" sz="1400" i="0" u="none" strike="noStrike" cap="none">
                <a:solidFill>
                  <a:schemeClr val="dk1"/>
                </a:solidFill>
              </a:rPr>
              <a:t>Systems/Tactical/Individuals</a:t>
            </a:r>
            <a:endParaRPr>
              <a:solidFill>
                <a:schemeClr val="dk1"/>
              </a:solidFill>
            </a:endParaRPr>
          </a:p>
        </p:txBody>
      </p:sp>
      <p:sp>
        <p:nvSpPr>
          <p:cNvPr id="204" name="Google Shape;204;p21"/>
          <p:cNvSpPr txBox="1"/>
          <p:nvPr/>
        </p:nvSpPr>
        <p:spPr>
          <a:xfrm>
            <a:off x="5440225" y="3731850"/>
            <a:ext cx="2891100" cy="205500"/>
          </a:xfrm>
          <a:prstGeom prst="rect">
            <a:avLst/>
          </a:prstGeom>
          <a:noFill/>
          <a:ln>
            <a:noFill/>
          </a:ln>
        </p:spPr>
        <p:txBody>
          <a:bodyPr spcFirstLastPara="1" wrap="square" lIns="96750" tIns="48375" rIns="96750" bIns="48375" anchor="t" anchorCtr="0">
            <a:spAutoFit/>
          </a:bodyPr>
          <a:lstStyle/>
          <a:p>
            <a:pPr marL="0" marR="0" lvl="0" indent="0" algn="ctr" rtl="0">
              <a:lnSpc>
                <a:spcPct val="50000"/>
              </a:lnSpc>
              <a:spcBef>
                <a:spcPts val="0"/>
              </a:spcBef>
              <a:spcAft>
                <a:spcPts val="0"/>
              </a:spcAft>
              <a:buNone/>
            </a:pPr>
            <a:r>
              <a:rPr lang="en-GB" sz="1400" i="0" u="none" strike="noStrike" cap="none">
                <a:solidFill>
                  <a:schemeClr val="dk1"/>
                </a:solidFill>
              </a:rPr>
              <a:t>Physical/Physiological Processes</a:t>
            </a:r>
            <a:endParaRPr>
              <a:solidFill>
                <a:schemeClr val="dk1"/>
              </a:solidFill>
            </a:endParaRPr>
          </a:p>
        </p:txBody>
      </p:sp>
    </p:spTree>
  </p:cSld>
  <p:clrMapOvr>
    <a:masterClrMapping/>
  </p:clrMapOvr>
</p:sld>
</file>

<file path=ppt/theme/theme1.xml><?xml version="1.0" encoding="utf-8"?>
<a:theme xmlns:a="http://schemas.openxmlformats.org/drawingml/2006/main" name="Cosimmetry Standard Dark ">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2292</Words>
  <Application>Microsoft Office PowerPoint</Application>
  <PresentationFormat>On-screen Show (16:9)</PresentationFormat>
  <Paragraphs>356</Paragraphs>
  <Slides>29</Slides>
  <Notes>29</Notes>
  <HiddenSlides>4</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Cosimmetry Standard Dark </vt:lpstr>
      <vt:lpstr>Bridging the gap between soft and hard OR for rapid military applications ISMOR, 18th July 2024</vt:lpstr>
      <vt:lpstr>OR’s birth in WW2 involved many rapid applications</vt:lpstr>
      <vt:lpstr>OR’s birth in WW2 involved many rapid applications</vt:lpstr>
      <vt:lpstr>Cecil Gordon: doubling RAF flying hours with simple algebra</vt:lpstr>
      <vt:lpstr>Cecil Gordon: doubling RAF flying hours with simple algebra</vt:lpstr>
      <vt:lpstr>Cecil Gordon: doubling RAF flying hours with simple algebra</vt:lpstr>
      <vt:lpstr>Since WW2, slower analysis of more complicated   problems has become the norm</vt:lpstr>
      <vt:lpstr>Since WW2, slower analysis of more complicated problems has become the norm</vt:lpstr>
      <vt:lpstr>Since WW2, slower analysis of more complicated problems has become the norm </vt:lpstr>
      <vt:lpstr>Hard OR supports a Reductionist approach to decisions</vt:lpstr>
      <vt:lpstr>Soft OR supports a Collaborative Strategy approach </vt:lpstr>
      <vt:lpstr>But now we need to get back to Rapid Analysis &amp; Planning</vt:lpstr>
      <vt:lpstr>Sketch is designed for Rapid Analysis &amp; Planning</vt:lpstr>
      <vt:lpstr>Conceptual models: rapidly eliciting expert wisdom</vt:lpstr>
      <vt:lpstr>Converging conceptual models from multiple stakeholders</vt:lpstr>
      <vt:lpstr>Converged models of one perspective from multiple experts</vt:lpstr>
      <vt:lpstr>Visual analytics to explore choices with conceptual models</vt:lpstr>
      <vt:lpstr>Exploring choices with competing perspectives</vt:lpstr>
      <vt:lpstr>Translating conceptual models into calculable models</vt:lpstr>
      <vt:lpstr>Translating conceptual models into calculable models</vt:lpstr>
      <vt:lpstr>Other calculable modelling workflows</vt:lpstr>
      <vt:lpstr>Explaining the theory of change of proposed options</vt:lpstr>
      <vt:lpstr>Enabling Rapid Analysis</vt:lpstr>
      <vt:lpstr>How Sketch can help across the spectrum of analysis</vt:lpstr>
      <vt:lpstr>PowerPoint Presentation</vt:lpstr>
      <vt:lpstr>Abstract</vt:lpstr>
      <vt:lpstr>Converged models of competing perspectives</vt:lpstr>
      <vt:lpstr>Visual analytics to explore choices with conceptual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between soft and hard OR for rapid military applications ISMOR, 18th July 2024</dc:title>
  <cp:lastModifiedBy>Rob Solly</cp:lastModifiedBy>
  <cp:revision>2</cp:revision>
  <dcterms:modified xsi:type="dcterms:W3CDTF">2024-08-15T09:13:44Z</dcterms:modified>
</cp:coreProperties>
</file>